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315200" cy="9601200"/>
  <p:embeddedFontLst>
    <p:embeddedFont>
      <p:font typeface="Calibri" panose="020F0502020204030204" pitchFamily="34" charset="0"/>
      <p:regular r:id="rId22"/>
      <p:bold r:id="rId23"/>
      <p:italic r:id="rId24"/>
      <p:boldItalic r:id="rId25"/>
    </p:embeddedFon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3C42F6-39EC-4597-96DD-DF48BABDF316}">
  <a:tblStyle styleId="{033C42F6-39EC-4597-96DD-DF48BABDF3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47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1" y="1"/>
            <a:ext cx="3169919" cy="480060"/>
          </a:xfrm>
          <a:prstGeom prst="rect">
            <a:avLst/>
          </a:prstGeom>
          <a:noFill/>
          <a:ln>
            <a:noFill/>
          </a:ln>
        </p:spPr>
        <p:txBody>
          <a:bodyPr spcFirstLastPara="1" wrap="square" lIns="95150" tIns="95150" rIns="95150" bIns="9515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97" y="1"/>
            <a:ext cx="3169919" cy="480060"/>
          </a:xfrm>
          <a:prstGeom prst="rect">
            <a:avLst/>
          </a:prstGeom>
          <a:noFill/>
          <a:ln>
            <a:noFill/>
          </a:ln>
        </p:spPr>
        <p:txBody>
          <a:bodyPr spcFirstLastPara="1" wrap="square" lIns="95150" tIns="95150" rIns="95150" bIns="95150"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58888" y="722313"/>
            <a:ext cx="4797425" cy="3598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30" y="4560569"/>
            <a:ext cx="5852159" cy="4320540"/>
          </a:xfrm>
          <a:prstGeom prst="rect">
            <a:avLst/>
          </a:prstGeom>
          <a:noFill/>
          <a:ln>
            <a:noFill/>
          </a:ln>
        </p:spPr>
        <p:txBody>
          <a:bodyPr spcFirstLastPara="1" wrap="square" lIns="95150" tIns="95150" rIns="95150" bIns="951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1" y="9119474"/>
            <a:ext cx="3169919" cy="480060"/>
          </a:xfrm>
          <a:prstGeom prst="rect">
            <a:avLst/>
          </a:prstGeom>
          <a:noFill/>
          <a:ln>
            <a:noFill/>
          </a:ln>
        </p:spPr>
        <p:txBody>
          <a:bodyPr spcFirstLastPara="1" wrap="square" lIns="95150" tIns="95150" rIns="95150" bIns="9515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97" y="9119474"/>
            <a:ext cx="3169919" cy="480060"/>
          </a:xfrm>
          <a:prstGeom prst="rect">
            <a:avLst/>
          </a:prstGeom>
          <a:noFill/>
          <a:ln>
            <a:noFill/>
          </a:ln>
        </p:spPr>
        <p:txBody>
          <a:bodyPr spcFirstLastPara="1" wrap="square" lIns="96025" tIns="48000" rIns="96025" bIns="480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731530" y="4560569"/>
            <a:ext cx="5852159" cy="4320540"/>
          </a:xfrm>
          <a:prstGeom prst="rect">
            <a:avLst/>
          </a:prstGeom>
          <a:noFill/>
          <a:ln>
            <a:noFill/>
          </a:ln>
        </p:spPr>
        <p:txBody>
          <a:bodyPr spcFirstLastPara="1" wrap="square" lIns="95150" tIns="95150" rIns="95150" bIns="95150" anchor="t" anchorCtr="0">
            <a:noAutofit/>
          </a:bodyPr>
          <a:lstStyle/>
          <a:p>
            <a:pPr marL="0" marR="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1258888" y="722313"/>
            <a:ext cx="4797425"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093324e1d_1_64:notes"/>
          <p:cNvSpPr txBox="1">
            <a:spLocks noGrp="1"/>
          </p:cNvSpPr>
          <p:nvPr>
            <p:ph type="body" idx="1"/>
          </p:nvPr>
        </p:nvSpPr>
        <p:spPr>
          <a:xfrm>
            <a:off x="701051" y="4415788"/>
            <a:ext cx="5608200" cy="418350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144" name="Google Shape;144;gd093324e1d_1_64:notes"/>
          <p:cNvSpPr>
            <a:spLocks noGrp="1" noRot="1" noChangeAspect="1"/>
          </p:cNvSpPr>
          <p:nvPr>
            <p:ph type="sldImg" idx="2"/>
          </p:nvPr>
        </p:nvSpPr>
        <p:spPr>
          <a:xfrm>
            <a:off x="1181100" y="698500"/>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093324e1d_1_83:notes"/>
          <p:cNvSpPr txBox="1">
            <a:spLocks noGrp="1"/>
          </p:cNvSpPr>
          <p:nvPr>
            <p:ph type="body" idx="1"/>
          </p:nvPr>
        </p:nvSpPr>
        <p:spPr>
          <a:xfrm>
            <a:off x="701051" y="4415788"/>
            <a:ext cx="5608200" cy="418350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154" name="Google Shape;154;gd093324e1d_1_83:notes"/>
          <p:cNvSpPr>
            <a:spLocks noGrp="1" noRot="1" noChangeAspect="1"/>
          </p:cNvSpPr>
          <p:nvPr>
            <p:ph type="sldImg" idx="2"/>
          </p:nvPr>
        </p:nvSpPr>
        <p:spPr>
          <a:xfrm>
            <a:off x="1181100" y="698500"/>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093324e1d_1_93:notes"/>
          <p:cNvSpPr txBox="1">
            <a:spLocks noGrp="1"/>
          </p:cNvSpPr>
          <p:nvPr>
            <p:ph type="body" idx="1"/>
          </p:nvPr>
        </p:nvSpPr>
        <p:spPr>
          <a:xfrm>
            <a:off x="701051" y="4415788"/>
            <a:ext cx="5608200" cy="418350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164" name="Google Shape;164;gd093324e1d_1_93:notes"/>
          <p:cNvSpPr>
            <a:spLocks noGrp="1" noRot="1" noChangeAspect="1"/>
          </p:cNvSpPr>
          <p:nvPr>
            <p:ph type="sldImg" idx="2"/>
          </p:nvPr>
        </p:nvSpPr>
        <p:spPr>
          <a:xfrm>
            <a:off x="1181100" y="698500"/>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4:notes"/>
          <p:cNvSpPr txBox="1">
            <a:spLocks noGrp="1"/>
          </p:cNvSpPr>
          <p:nvPr>
            <p:ph type="body" idx="1"/>
          </p:nvPr>
        </p:nvSpPr>
        <p:spPr>
          <a:xfrm>
            <a:off x="701051" y="4415788"/>
            <a:ext cx="5608319" cy="418338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173" name="Google Shape;173;p2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6:notes"/>
          <p:cNvSpPr txBox="1">
            <a:spLocks noGrp="1"/>
          </p:cNvSpPr>
          <p:nvPr>
            <p:ph type="body" idx="1"/>
          </p:nvPr>
        </p:nvSpPr>
        <p:spPr>
          <a:xfrm>
            <a:off x="701051" y="4415788"/>
            <a:ext cx="5608319" cy="418338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182" name="Google Shape;182;p2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093324e1d_1_112:notes"/>
          <p:cNvSpPr txBox="1">
            <a:spLocks noGrp="1"/>
          </p:cNvSpPr>
          <p:nvPr>
            <p:ph type="body" idx="1"/>
          </p:nvPr>
        </p:nvSpPr>
        <p:spPr>
          <a:xfrm>
            <a:off x="701051" y="4415788"/>
            <a:ext cx="5608200" cy="418350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191" name="Google Shape;191;gd093324e1d_1_112:notes"/>
          <p:cNvSpPr>
            <a:spLocks noGrp="1" noRot="1" noChangeAspect="1"/>
          </p:cNvSpPr>
          <p:nvPr>
            <p:ph type="sldImg" idx="2"/>
          </p:nvPr>
        </p:nvSpPr>
        <p:spPr>
          <a:xfrm>
            <a:off x="1181100" y="698500"/>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093324e1d_1_120:notes"/>
          <p:cNvSpPr txBox="1">
            <a:spLocks noGrp="1"/>
          </p:cNvSpPr>
          <p:nvPr>
            <p:ph type="body" idx="1"/>
          </p:nvPr>
        </p:nvSpPr>
        <p:spPr>
          <a:xfrm>
            <a:off x="731531" y="4560569"/>
            <a:ext cx="5852100" cy="4320600"/>
          </a:xfrm>
          <a:prstGeom prst="rect">
            <a:avLst/>
          </a:prstGeom>
          <a:noFill/>
          <a:ln>
            <a:noFill/>
          </a:ln>
        </p:spPr>
        <p:txBody>
          <a:bodyPr spcFirstLastPara="1" wrap="square" lIns="94275" tIns="94275" rIns="94275" bIns="94275" anchor="t" anchorCtr="0">
            <a:noAutofit/>
          </a:bodyPr>
          <a:lstStyle/>
          <a:p>
            <a:pPr marL="0" marR="0" lvl="0" indent="0" algn="l" rtl="0">
              <a:spcBef>
                <a:spcPts val="0"/>
              </a:spcBef>
              <a:spcAft>
                <a:spcPts val="0"/>
              </a:spcAft>
              <a:buNone/>
            </a:pPr>
            <a:endParaRPr/>
          </a:p>
        </p:txBody>
      </p:sp>
      <p:sp>
        <p:nvSpPr>
          <p:cNvPr id="200" name="Google Shape;200;gd093324e1d_1_120:notes"/>
          <p:cNvSpPr>
            <a:spLocks noGrp="1" noRot="1" noChangeAspect="1"/>
          </p:cNvSpPr>
          <p:nvPr>
            <p:ph type="sldImg" idx="2"/>
          </p:nvPr>
        </p:nvSpPr>
        <p:spPr>
          <a:xfrm>
            <a:off x="1258888" y="722313"/>
            <a:ext cx="4799100" cy="359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093324e1d_1_128:notes"/>
          <p:cNvSpPr txBox="1">
            <a:spLocks noGrp="1"/>
          </p:cNvSpPr>
          <p:nvPr>
            <p:ph type="body" idx="1"/>
          </p:nvPr>
        </p:nvSpPr>
        <p:spPr>
          <a:xfrm>
            <a:off x="731531" y="4560569"/>
            <a:ext cx="5852100" cy="4320600"/>
          </a:xfrm>
          <a:prstGeom prst="rect">
            <a:avLst/>
          </a:prstGeom>
          <a:noFill/>
          <a:ln>
            <a:noFill/>
          </a:ln>
        </p:spPr>
        <p:txBody>
          <a:bodyPr spcFirstLastPara="1" wrap="square" lIns="94275" tIns="94275" rIns="94275" bIns="94275" anchor="t" anchorCtr="0">
            <a:noAutofit/>
          </a:bodyPr>
          <a:lstStyle/>
          <a:p>
            <a:pPr marL="0" marR="0" lvl="0" indent="0" algn="l" rtl="0">
              <a:spcBef>
                <a:spcPts val="0"/>
              </a:spcBef>
              <a:spcAft>
                <a:spcPts val="0"/>
              </a:spcAft>
              <a:buNone/>
            </a:pPr>
            <a:endParaRPr/>
          </a:p>
        </p:txBody>
      </p:sp>
      <p:sp>
        <p:nvSpPr>
          <p:cNvPr id="209" name="Google Shape;209;gd093324e1d_1_128:notes"/>
          <p:cNvSpPr>
            <a:spLocks noGrp="1" noRot="1" noChangeAspect="1"/>
          </p:cNvSpPr>
          <p:nvPr>
            <p:ph type="sldImg" idx="2"/>
          </p:nvPr>
        </p:nvSpPr>
        <p:spPr>
          <a:xfrm>
            <a:off x="1258888" y="722313"/>
            <a:ext cx="4799100" cy="359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093324e1d_1_136:notes"/>
          <p:cNvSpPr txBox="1">
            <a:spLocks noGrp="1"/>
          </p:cNvSpPr>
          <p:nvPr>
            <p:ph type="body" idx="1"/>
          </p:nvPr>
        </p:nvSpPr>
        <p:spPr>
          <a:xfrm>
            <a:off x="731531" y="4560569"/>
            <a:ext cx="5852100" cy="4320600"/>
          </a:xfrm>
          <a:prstGeom prst="rect">
            <a:avLst/>
          </a:prstGeom>
          <a:noFill/>
          <a:ln>
            <a:noFill/>
          </a:ln>
        </p:spPr>
        <p:txBody>
          <a:bodyPr spcFirstLastPara="1" wrap="square" lIns="94275" tIns="94275" rIns="94275" bIns="94275" anchor="t" anchorCtr="0">
            <a:noAutofit/>
          </a:bodyPr>
          <a:lstStyle/>
          <a:p>
            <a:pPr marL="0" marR="0" lvl="0" indent="0" algn="l" rtl="0">
              <a:spcBef>
                <a:spcPts val="0"/>
              </a:spcBef>
              <a:spcAft>
                <a:spcPts val="0"/>
              </a:spcAft>
              <a:buNone/>
            </a:pPr>
            <a:endParaRPr/>
          </a:p>
        </p:txBody>
      </p:sp>
      <p:sp>
        <p:nvSpPr>
          <p:cNvPr id="218" name="Google Shape;218;gd093324e1d_1_136:notes"/>
          <p:cNvSpPr>
            <a:spLocks noGrp="1" noRot="1" noChangeAspect="1"/>
          </p:cNvSpPr>
          <p:nvPr>
            <p:ph type="sldImg" idx="2"/>
          </p:nvPr>
        </p:nvSpPr>
        <p:spPr>
          <a:xfrm>
            <a:off x="1258888" y="722313"/>
            <a:ext cx="4799100" cy="359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7:notes"/>
          <p:cNvSpPr txBox="1">
            <a:spLocks noGrp="1"/>
          </p:cNvSpPr>
          <p:nvPr>
            <p:ph type="body" idx="1"/>
          </p:nvPr>
        </p:nvSpPr>
        <p:spPr>
          <a:xfrm>
            <a:off x="701051" y="4415788"/>
            <a:ext cx="5608319" cy="418338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227" name="Google Shape;227;p2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731531" y="4560569"/>
            <a:ext cx="5852159" cy="4320540"/>
          </a:xfrm>
          <a:prstGeom prst="rect">
            <a:avLst/>
          </a:prstGeom>
          <a:noFill/>
          <a:ln>
            <a:noFill/>
          </a:ln>
        </p:spPr>
        <p:txBody>
          <a:bodyPr spcFirstLastPara="1" wrap="square" lIns="94275" tIns="94275" rIns="94275" bIns="94275" anchor="t" anchorCtr="0">
            <a:noAutofit/>
          </a:bodyPr>
          <a:lstStyle/>
          <a:p>
            <a:pPr marL="0" marR="0" lvl="0" indent="0" algn="l" rtl="0">
              <a:spcBef>
                <a:spcPts val="0"/>
              </a:spcBef>
              <a:spcAft>
                <a:spcPts val="0"/>
              </a:spcAft>
              <a:buNone/>
            </a:pPr>
            <a:endParaRPr/>
          </a:p>
        </p:txBody>
      </p:sp>
      <p:sp>
        <p:nvSpPr>
          <p:cNvPr id="69" name="Google Shape;69;p5:notes"/>
          <p:cNvSpPr>
            <a:spLocks noGrp="1" noRot="1" noChangeAspect="1"/>
          </p:cNvSpPr>
          <p:nvPr>
            <p:ph type="sldImg" idx="2"/>
          </p:nvPr>
        </p:nvSpPr>
        <p:spPr>
          <a:xfrm>
            <a:off x="1258888" y="722313"/>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093324e1d_1_16:notes"/>
          <p:cNvSpPr txBox="1">
            <a:spLocks noGrp="1"/>
          </p:cNvSpPr>
          <p:nvPr>
            <p:ph type="body" idx="1"/>
          </p:nvPr>
        </p:nvSpPr>
        <p:spPr>
          <a:xfrm>
            <a:off x="731530" y="4560569"/>
            <a:ext cx="5852100" cy="4320600"/>
          </a:xfrm>
          <a:prstGeom prst="rect">
            <a:avLst/>
          </a:prstGeom>
          <a:noFill/>
          <a:ln>
            <a:noFill/>
          </a:ln>
        </p:spPr>
        <p:txBody>
          <a:bodyPr spcFirstLastPara="1" wrap="square" lIns="95150" tIns="95150" rIns="95150" bIns="95150" anchor="t" anchorCtr="0">
            <a:noAutofit/>
          </a:bodyPr>
          <a:lstStyle/>
          <a:p>
            <a:pPr marL="0" marR="0" lvl="0" indent="0" algn="l" rtl="0">
              <a:spcBef>
                <a:spcPts val="0"/>
              </a:spcBef>
              <a:spcAft>
                <a:spcPts val="0"/>
              </a:spcAft>
              <a:buNone/>
            </a:pPr>
            <a:endParaRPr/>
          </a:p>
        </p:txBody>
      </p:sp>
      <p:sp>
        <p:nvSpPr>
          <p:cNvPr id="78" name="Google Shape;78;gd093324e1d_1_16:notes"/>
          <p:cNvSpPr>
            <a:spLocks noGrp="1" noRot="1" noChangeAspect="1"/>
          </p:cNvSpPr>
          <p:nvPr>
            <p:ph type="sldImg" idx="2"/>
          </p:nvPr>
        </p:nvSpPr>
        <p:spPr>
          <a:xfrm>
            <a:off x="1258888" y="722313"/>
            <a:ext cx="4797300" cy="359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2:notes"/>
          <p:cNvSpPr txBox="1">
            <a:spLocks noGrp="1"/>
          </p:cNvSpPr>
          <p:nvPr>
            <p:ph type="body" idx="1"/>
          </p:nvPr>
        </p:nvSpPr>
        <p:spPr>
          <a:xfrm>
            <a:off x="701051" y="4415788"/>
            <a:ext cx="5608319" cy="418338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87" name="Google Shape;87;p1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093324e1d_1_74:notes"/>
          <p:cNvSpPr txBox="1">
            <a:spLocks noGrp="1"/>
          </p:cNvSpPr>
          <p:nvPr>
            <p:ph type="body" idx="1"/>
          </p:nvPr>
        </p:nvSpPr>
        <p:spPr>
          <a:xfrm>
            <a:off x="701051" y="4415788"/>
            <a:ext cx="5608200" cy="418350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97" name="Google Shape;97;gd093324e1d_1_74:notes"/>
          <p:cNvSpPr>
            <a:spLocks noGrp="1" noRot="1" noChangeAspect="1"/>
          </p:cNvSpPr>
          <p:nvPr>
            <p:ph type="sldImg" idx="2"/>
          </p:nvPr>
        </p:nvSpPr>
        <p:spPr>
          <a:xfrm>
            <a:off x="1181100" y="698500"/>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3:notes"/>
          <p:cNvSpPr txBox="1">
            <a:spLocks noGrp="1"/>
          </p:cNvSpPr>
          <p:nvPr>
            <p:ph type="body" idx="1"/>
          </p:nvPr>
        </p:nvSpPr>
        <p:spPr>
          <a:xfrm>
            <a:off x="701051" y="4415788"/>
            <a:ext cx="5608319" cy="418338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106" name="Google Shape;106;p1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093324e1d_1_35:notes"/>
          <p:cNvSpPr txBox="1">
            <a:spLocks noGrp="1"/>
          </p:cNvSpPr>
          <p:nvPr>
            <p:ph type="body" idx="1"/>
          </p:nvPr>
        </p:nvSpPr>
        <p:spPr>
          <a:xfrm>
            <a:off x="701051" y="4415788"/>
            <a:ext cx="5608200" cy="418350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115" name="Google Shape;115;gd093324e1d_1_35:notes"/>
          <p:cNvSpPr>
            <a:spLocks noGrp="1" noRot="1" noChangeAspect="1"/>
          </p:cNvSpPr>
          <p:nvPr>
            <p:ph type="sldImg" idx="2"/>
          </p:nvPr>
        </p:nvSpPr>
        <p:spPr>
          <a:xfrm>
            <a:off x="1181100" y="698500"/>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093324e1d_1_46:notes"/>
          <p:cNvSpPr txBox="1">
            <a:spLocks noGrp="1"/>
          </p:cNvSpPr>
          <p:nvPr>
            <p:ph type="body" idx="1"/>
          </p:nvPr>
        </p:nvSpPr>
        <p:spPr>
          <a:xfrm>
            <a:off x="701051" y="4415788"/>
            <a:ext cx="5608200" cy="4183500"/>
          </a:xfrm>
          <a:prstGeom prst="rect">
            <a:avLst/>
          </a:prstGeom>
          <a:noFill/>
          <a:ln>
            <a:noFill/>
          </a:ln>
        </p:spPr>
        <p:txBody>
          <a:bodyPr spcFirstLastPara="1" wrap="square" lIns="91700" tIns="91700" rIns="91700" bIns="91700" anchor="t" anchorCtr="0">
            <a:noAutofit/>
          </a:bodyPr>
          <a:lstStyle/>
          <a:p>
            <a:pPr marL="0" marR="0" lvl="0" indent="0" algn="l" rtl="0">
              <a:spcBef>
                <a:spcPts val="0"/>
              </a:spcBef>
              <a:spcAft>
                <a:spcPts val="0"/>
              </a:spcAft>
              <a:buNone/>
            </a:pPr>
            <a:endParaRPr/>
          </a:p>
        </p:txBody>
      </p:sp>
      <p:sp>
        <p:nvSpPr>
          <p:cNvPr id="125" name="Google Shape;125;gd093324e1d_1_46:notes"/>
          <p:cNvSpPr>
            <a:spLocks noGrp="1" noRot="1" noChangeAspect="1"/>
          </p:cNvSpPr>
          <p:nvPr>
            <p:ph type="sldImg" idx="2"/>
          </p:nvPr>
        </p:nvSpPr>
        <p:spPr>
          <a:xfrm>
            <a:off x="1181100" y="698500"/>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093324e1d_1_56:notes"/>
          <p:cNvSpPr txBox="1">
            <a:spLocks noGrp="1"/>
          </p:cNvSpPr>
          <p:nvPr>
            <p:ph type="body" idx="1"/>
          </p:nvPr>
        </p:nvSpPr>
        <p:spPr>
          <a:xfrm>
            <a:off x="731530" y="4560569"/>
            <a:ext cx="5852100" cy="4320600"/>
          </a:xfrm>
          <a:prstGeom prst="rect">
            <a:avLst/>
          </a:prstGeom>
          <a:noFill/>
          <a:ln>
            <a:noFill/>
          </a:ln>
        </p:spPr>
        <p:txBody>
          <a:bodyPr spcFirstLastPara="1" wrap="square" lIns="95150" tIns="95150" rIns="95150" bIns="95150" anchor="t" anchorCtr="0">
            <a:noAutofit/>
          </a:bodyPr>
          <a:lstStyle/>
          <a:p>
            <a:pPr marL="0" marR="0" lvl="0" indent="0" algn="l" rtl="0">
              <a:spcBef>
                <a:spcPts val="0"/>
              </a:spcBef>
              <a:spcAft>
                <a:spcPts val="0"/>
              </a:spcAft>
              <a:buNone/>
            </a:pPr>
            <a:endParaRPr/>
          </a:p>
        </p:txBody>
      </p:sp>
      <p:sp>
        <p:nvSpPr>
          <p:cNvPr id="135" name="Google Shape;135;gd093324e1d_1_56:notes"/>
          <p:cNvSpPr>
            <a:spLocks noGrp="1" noRot="1" noChangeAspect="1"/>
          </p:cNvSpPr>
          <p:nvPr>
            <p:ph type="sldImg" idx="2"/>
          </p:nvPr>
        </p:nvSpPr>
        <p:spPr>
          <a:xfrm>
            <a:off x="1258888" y="722313"/>
            <a:ext cx="4797300" cy="359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a:lvl1pPr>
            <a:lvl2pPr marR="0" lvl="1" algn="l">
              <a:lnSpc>
                <a:spcPct val="100000"/>
              </a:lnSpc>
              <a:spcBef>
                <a:spcPts val="0"/>
              </a:spcBef>
              <a:spcAft>
                <a:spcPts val="0"/>
              </a:spcAft>
              <a:buClr>
                <a:srgbClr val="000000"/>
              </a:buClr>
              <a:buSzPts val="1400"/>
              <a:buFont typeface="Arial"/>
              <a:buNone/>
              <a:defRPr/>
            </a:lvl2pPr>
            <a:lvl3pPr marR="0" lvl="2" algn="l">
              <a:spcBef>
                <a:spcPts val="0"/>
              </a:spcBef>
              <a:spcAft>
                <a:spcPts val="0"/>
              </a:spcAft>
              <a:buSzPts val="1400"/>
              <a:buNone/>
              <a:defRPr/>
            </a:lvl3pPr>
            <a:lvl4pPr marR="0" lvl="3" algn="l">
              <a:spcBef>
                <a:spcPts val="0"/>
              </a:spcBef>
              <a:spcAft>
                <a:spcPts val="0"/>
              </a:spcAft>
              <a:buSzPts val="1400"/>
              <a:buNone/>
              <a:defRPr/>
            </a:lvl4pPr>
            <a:lvl5pPr marR="0" lvl="4" algn="l">
              <a:spcBef>
                <a:spcPts val="0"/>
              </a:spcBef>
              <a:spcAft>
                <a:spcPts val="0"/>
              </a:spcAft>
              <a:buSzPts val="1400"/>
              <a:buNone/>
              <a:defRPr/>
            </a:lvl5pPr>
            <a:lvl6pPr marR="0" lvl="5" algn="l">
              <a:spcBef>
                <a:spcPts val="0"/>
              </a:spcBef>
              <a:spcAft>
                <a:spcPts val="0"/>
              </a:spcAft>
              <a:buSzPts val="1400"/>
              <a:buNone/>
              <a:defRPr/>
            </a:lvl6pPr>
            <a:lvl7pPr marR="0" lvl="6" algn="l">
              <a:spcBef>
                <a:spcPts val="0"/>
              </a:spcBef>
              <a:spcAft>
                <a:spcPts val="0"/>
              </a:spcAft>
              <a:buSzPts val="1400"/>
              <a:buNone/>
              <a:defRPr/>
            </a:lvl7pPr>
            <a:lvl8pPr marR="0" lvl="7" algn="l">
              <a:spcBef>
                <a:spcPts val="0"/>
              </a:spcBef>
              <a:spcAft>
                <a:spcPts val="0"/>
              </a:spcAft>
              <a:buSzPts val="1400"/>
              <a:buNone/>
              <a:defRPr/>
            </a:lvl8pPr>
            <a:lvl9pPr marR="0" lvl="8" algn="l">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1400"/>
              <a:buFont typeface="Arial"/>
              <a:buNone/>
              <a:defRPr/>
            </a:lvl1pPr>
            <a:lvl2pPr marR="0" lvl="1" algn="ctr">
              <a:lnSpc>
                <a:spcPct val="100000"/>
              </a:lnSpc>
              <a:spcBef>
                <a:spcPts val="560"/>
              </a:spcBef>
              <a:spcAft>
                <a:spcPts val="0"/>
              </a:spcAft>
              <a:buClr>
                <a:srgbClr val="888888"/>
              </a:buClr>
              <a:buSzPts val="1400"/>
              <a:buFont typeface="Arial"/>
              <a:buNone/>
              <a:defRPr/>
            </a:lvl2pPr>
            <a:lvl3pPr marR="0" lvl="2" algn="ctr">
              <a:lnSpc>
                <a:spcPct val="100000"/>
              </a:lnSpc>
              <a:spcBef>
                <a:spcPts val="480"/>
              </a:spcBef>
              <a:spcAft>
                <a:spcPts val="0"/>
              </a:spcAft>
              <a:buClr>
                <a:srgbClr val="888888"/>
              </a:buClr>
              <a:buSzPts val="1400"/>
              <a:buFont typeface="Arial"/>
              <a:buNone/>
              <a:defRPr/>
            </a:lvl3pPr>
            <a:lvl4pPr marR="0" lvl="3" algn="ctr">
              <a:lnSpc>
                <a:spcPct val="100000"/>
              </a:lnSpc>
              <a:spcBef>
                <a:spcPts val="400"/>
              </a:spcBef>
              <a:spcAft>
                <a:spcPts val="0"/>
              </a:spcAft>
              <a:buClr>
                <a:srgbClr val="888888"/>
              </a:buClr>
              <a:buSzPts val="1400"/>
              <a:buFont typeface="Arial"/>
              <a:buNone/>
              <a:defRPr/>
            </a:lvl4pPr>
            <a:lvl5pPr marR="0" lvl="4" algn="ctr">
              <a:lnSpc>
                <a:spcPct val="100000"/>
              </a:lnSpc>
              <a:spcBef>
                <a:spcPts val="400"/>
              </a:spcBef>
              <a:spcAft>
                <a:spcPts val="0"/>
              </a:spcAft>
              <a:buClr>
                <a:srgbClr val="888888"/>
              </a:buClr>
              <a:buSzPts val="1400"/>
              <a:buFont typeface="Arial"/>
              <a:buNone/>
              <a:defRPr/>
            </a:lvl5pPr>
            <a:lvl6pPr marR="0" lvl="5" algn="ctr">
              <a:lnSpc>
                <a:spcPct val="100000"/>
              </a:lnSpc>
              <a:spcBef>
                <a:spcPts val="400"/>
              </a:spcBef>
              <a:spcAft>
                <a:spcPts val="0"/>
              </a:spcAft>
              <a:buClr>
                <a:srgbClr val="888888"/>
              </a:buClr>
              <a:buSzPts val="1400"/>
              <a:buFont typeface="Arial"/>
              <a:buNone/>
              <a:defRPr/>
            </a:lvl6pPr>
            <a:lvl7pPr marR="0" lvl="6" algn="ctr">
              <a:lnSpc>
                <a:spcPct val="100000"/>
              </a:lnSpc>
              <a:spcBef>
                <a:spcPts val="400"/>
              </a:spcBef>
              <a:spcAft>
                <a:spcPts val="0"/>
              </a:spcAft>
              <a:buClr>
                <a:srgbClr val="888888"/>
              </a:buClr>
              <a:buSzPts val="1400"/>
              <a:buFont typeface="Arial"/>
              <a:buNone/>
              <a:defRPr/>
            </a:lvl7pPr>
            <a:lvl8pPr marR="0" lvl="7" algn="ctr">
              <a:lnSpc>
                <a:spcPct val="100000"/>
              </a:lnSpc>
              <a:spcBef>
                <a:spcPts val="400"/>
              </a:spcBef>
              <a:spcAft>
                <a:spcPts val="0"/>
              </a:spcAft>
              <a:buClr>
                <a:srgbClr val="888888"/>
              </a:buClr>
              <a:buSzPts val="1400"/>
              <a:buFont typeface="Arial"/>
              <a:buNone/>
              <a:defRPr/>
            </a:lvl8pPr>
            <a:lvl9pPr marR="0" lvl="8" algn="ctr">
              <a:lnSpc>
                <a:spcPct val="100000"/>
              </a:lnSpc>
              <a:spcBef>
                <a:spcPts val="400"/>
              </a:spcBef>
              <a:spcAft>
                <a:spcPts val="0"/>
              </a:spcAft>
              <a:buClr>
                <a:srgbClr val="888888"/>
              </a:buClr>
              <a:buSzPts val="1400"/>
              <a:buFont typeface="Arial"/>
              <a:buNone/>
              <a:defRPr/>
            </a:lvl9pPr>
          </a:lstStyle>
          <a:p>
            <a:endParaRPr/>
          </a:p>
        </p:txBody>
      </p:sp>
      <p:sp>
        <p:nvSpPr>
          <p:cNvPr id="18" name="Google Shape;18;p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0" name="Google Shape;20;p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5" name="Google Shape;25;p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9" name="Google Shape;29;p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3" name="Google Shape;33;p5"/>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Font typeface="Calibri"/>
              <a:buNone/>
              <a:defRPr/>
            </a:lvl1pPr>
            <a:lvl2pPr marL="914400" lvl="1" indent="-228600" algn="l">
              <a:lnSpc>
                <a:spcPct val="100000"/>
              </a:lnSpc>
              <a:spcBef>
                <a:spcPts val="0"/>
              </a:spcBef>
              <a:spcAft>
                <a:spcPts val="0"/>
              </a:spcAft>
              <a:buSzPts val="1400"/>
              <a:buFont typeface="Calibri"/>
              <a:buNone/>
              <a:defRPr/>
            </a:lvl2pPr>
            <a:lvl3pPr marL="1371600" lvl="2" indent="-228600" algn="l">
              <a:lnSpc>
                <a:spcPct val="100000"/>
              </a:lnSpc>
              <a:spcBef>
                <a:spcPts val="0"/>
              </a:spcBef>
              <a:spcAft>
                <a:spcPts val="0"/>
              </a:spcAft>
              <a:buSzPts val="1400"/>
              <a:buFont typeface="Calibri"/>
              <a:buNone/>
              <a:defRPr/>
            </a:lvl3pPr>
            <a:lvl4pPr marL="1828800" lvl="3" indent="-228600" algn="l">
              <a:lnSpc>
                <a:spcPct val="100000"/>
              </a:lnSpc>
              <a:spcBef>
                <a:spcPts val="0"/>
              </a:spcBef>
              <a:spcAft>
                <a:spcPts val="0"/>
              </a:spcAft>
              <a:buSzPts val="1400"/>
              <a:buFont typeface="Calibri"/>
              <a:buNone/>
              <a:defRPr/>
            </a:lvl4pPr>
            <a:lvl5pPr marL="2286000" lvl="4" indent="-228600" algn="l">
              <a:lnSpc>
                <a:spcPct val="100000"/>
              </a:lnSpc>
              <a:spcBef>
                <a:spcPts val="0"/>
              </a:spcBef>
              <a:spcAft>
                <a:spcPts val="0"/>
              </a:spcAft>
              <a:buSzPts val="1400"/>
              <a:buFont typeface="Calibri"/>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34" name="Google Shape;34;p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6" name="Google Shape;36;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40" name="Google Shape;40;p6"/>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Font typeface="Calibri"/>
              <a:buNone/>
              <a:defRPr/>
            </a:lvl1pPr>
            <a:lvl2pPr marL="914400" lvl="1" indent="-228600" algn="l">
              <a:lnSpc>
                <a:spcPct val="100000"/>
              </a:lnSpc>
              <a:spcBef>
                <a:spcPts val="0"/>
              </a:spcBef>
              <a:spcAft>
                <a:spcPts val="0"/>
              </a:spcAft>
              <a:buSzPts val="1400"/>
              <a:buFont typeface="Calibri"/>
              <a:buNone/>
              <a:defRPr/>
            </a:lvl2pPr>
            <a:lvl3pPr marL="1371600" lvl="2" indent="-228600" algn="l">
              <a:lnSpc>
                <a:spcPct val="100000"/>
              </a:lnSpc>
              <a:spcBef>
                <a:spcPts val="0"/>
              </a:spcBef>
              <a:spcAft>
                <a:spcPts val="0"/>
              </a:spcAft>
              <a:buSzPts val="1400"/>
              <a:buFont typeface="Calibri"/>
              <a:buNone/>
              <a:defRPr/>
            </a:lvl3pPr>
            <a:lvl4pPr marL="1828800" lvl="3" indent="-228600" algn="l">
              <a:lnSpc>
                <a:spcPct val="100000"/>
              </a:lnSpc>
              <a:spcBef>
                <a:spcPts val="0"/>
              </a:spcBef>
              <a:spcAft>
                <a:spcPts val="0"/>
              </a:spcAft>
              <a:buSzPts val="1400"/>
              <a:buFont typeface="Calibri"/>
              <a:buNone/>
              <a:defRPr/>
            </a:lvl4pPr>
            <a:lvl5pPr marL="2286000" lvl="4" indent="-228600" algn="l">
              <a:lnSpc>
                <a:spcPct val="100000"/>
              </a:lnSpc>
              <a:spcBef>
                <a:spcPts val="0"/>
              </a:spcBef>
              <a:spcAft>
                <a:spcPts val="0"/>
              </a:spcAft>
              <a:buSzPts val="1400"/>
              <a:buFont typeface="Calibri"/>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41" name="Google Shape;41;p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3" name="Google Shape;43;p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40"/>
              </a:spcBef>
              <a:spcAft>
                <a:spcPts val="0"/>
              </a:spcAft>
              <a:buClr>
                <a:schemeClr val="dk1"/>
              </a:buClr>
              <a:buSzPts val="1400"/>
              <a:buFont typeface="Arial"/>
              <a:buChar char="•"/>
              <a:defRPr/>
            </a:lvl1pPr>
            <a:lvl2pPr marL="914400" lvl="1" indent="-317500" algn="l">
              <a:lnSpc>
                <a:spcPct val="100000"/>
              </a:lnSpc>
              <a:spcBef>
                <a:spcPts val="560"/>
              </a:spcBef>
              <a:spcAft>
                <a:spcPts val="0"/>
              </a:spcAft>
              <a:buClr>
                <a:schemeClr val="dk1"/>
              </a:buClr>
              <a:buSzPts val="1400"/>
              <a:buFont typeface="Arial"/>
              <a:buChar char="–"/>
              <a:defRPr/>
            </a:lvl2pPr>
            <a:lvl3pPr marL="1371600" lvl="2" indent="-317500" algn="l">
              <a:lnSpc>
                <a:spcPct val="100000"/>
              </a:lnSpc>
              <a:spcBef>
                <a:spcPts val="48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47" name="Google Shape;47;p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9" name="Google Shape;49;p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40"/>
              </a:spcBef>
              <a:spcAft>
                <a:spcPts val="0"/>
              </a:spcAft>
              <a:buClr>
                <a:schemeClr val="dk1"/>
              </a:buClr>
              <a:buSzPts val="1400"/>
              <a:buFont typeface="Arial"/>
              <a:buChar char="•"/>
              <a:defRPr/>
            </a:lvl1pPr>
            <a:lvl2pPr marL="914400" lvl="1" indent="-317500" algn="l">
              <a:lnSpc>
                <a:spcPct val="100000"/>
              </a:lnSpc>
              <a:spcBef>
                <a:spcPts val="560"/>
              </a:spcBef>
              <a:spcAft>
                <a:spcPts val="0"/>
              </a:spcAft>
              <a:buClr>
                <a:schemeClr val="dk1"/>
              </a:buClr>
              <a:buSzPts val="1400"/>
              <a:buFont typeface="Arial"/>
              <a:buChar char="–"/>
              <a:defRPr/>
            </a:lvl2pPr>
            <a:lvl3pPr marL="1371600" lvl="2" indent="-317500" algn="l">
              <a:lnSpc>
                <a:spcPct val="100000"/>
              </a:lnSpc>
              <a:spcBef>
                <a:spcPts val="48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53" name="Google Shape;53;p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5" name="Google Shape;55;p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4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9"/>
          <p:cNvSpPr/>
          <p:nvPr/>
        </p:nvSpPr>
        <p:spPr>
          <a:xfrm>
            <a:off x="0" y="0"/>
            <a:ext cx="9144000" cy="533399"/>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9"/>
          <p:cNvSpPr/>
          <p:nvPr/>
        </p:nvSpPr>
        <p:spPr>
          <a:xfrm>
            <a:off x="0" y="6327648"/>
            <a:ext cx="9144000" cy="530351"/>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62" name="Google Shape;62;p9"/>
          <p:cNvSpPr/>
          <p:nvPr/>
        </p:nvSpPr>
        <p:spPr>
          <a:xfrm>
            <a:off x="31630" y="1371600"/>
            <a:ext cx="9144000" cy="4495800"/>
          </a:xfrm>
          <a:prstGeom prst="rect">
            <a:avLst/>
          </a:prstGeom>
          <a:solidFill>
            <a:schemeClr val="lt1">
              <a:alpha val="8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9"/>
          <p:cNvSpPr txBox="1">
            <a:spLocks noGrp="1"/>
          </p:cNvSpPr>
          <p:nvPr>
            <p:ph type="ctrTitle"/>
          </p:nvPr>
        </p:nvSpPr>
        <p:spPr>
          <a:xfrm>
            <a:off x="685800" y="990600"/>
            <a:ext cx="7772400" cy="14700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Tahoma"/>
              <a:buNone/>
            </a:pPr>
            <a:r>
              <a:rPr lang="en-US" sz="4000" b="1" i="0" u="none" strike="noStrike" cap="none">
                <a:solidFill>
                  <a:srgbClr val="006600"/>
                </a:solidFill>
                <a:latin typeface="Tahoma"/>
                <a:ea typeface="Tahoma"/>
                <a:cs typeface="Tahoma"/>
                <a:sym typeface="Tahoma"/>
              </a:rPr>
              <a:t>Strongsville City Schools</a:t>
            </a:r>
            <a:endParaRPr sz="4000" b="1" i="0" u="none" strike="noStrike" cap="none">
              <a:solidFill>
                <a:srgbClr val="006600"/>
              </a:solidFill>
              <a:latin typeface="Tahoma"/>
              <a:ea typeface="Tahoma"/>
              <a:cs typeface="Tahoma"/>
              <a:sym typeface="Tahoma"/>
            </a:endParaRPr>
          </a:p>
        </p:txBody>
      </p:sp>
      <p:sp>
        <p:nvSpPr>
          <p:cNvPr id="64" name="Google Shape;64;p9"/>
          <p:cNvSpPr txBox="1">
            <a:spLocks noGrp="1"/>
          </p:cNvSpPr>
          <p:nvPr>
            <p:ph type="subTitle" idx="1"/>
          </p:nvPr>
        </p:nvSpPr>
        <p:spPr>
          <a:xfrm>
            <a:off x="1371600" y="2209800"/>
            <a:ext cx="6492900" cy="91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88888"/>
              </a:buClr>
              <a:buSzPts val="800"/>
              <a:buFont typeface="Arial"/>
              <a:buNone/>
            </a:pPr>
            <a:r>
              <a:rPr lang="en-US" sz="3200">
                <a:solidFill>
                  <a:srgbClr val="888888"/>
                </a:solidFill>
                <a:latin typeface="Tahoma"/>
                <a:ea typeface="Tahoma"/>
                <a:cs typeface="Tahoma"/>
                <a:sym typeface="Tahoma"/>
              </a:rPr>
              <a:t>Athletic Department Funding Presentation to Athletic Boosters</a:t>
            </a:r>
            <a:endParaRPr/>
          </a:p>
          <a:p>
            <a:pPr marL="0" marR="0" lvl="0" indent="0" algn="ctr" rtl="0">
              <a:lnSpc>
                <a:spcPct val="100000"/>
              </a:lnSpc>
              <a:spcBef>
                <a:spcPts val="0"/>
              </a:spcBef>
              <a:spcAft>
                <a:spcPts val="0"/>
              </a:spcAft>
              <a:buClr>
                <a:srgbClr val="888888"/>
              </a:buClr>
              <a:buSzPts val="450"/>
              <a:buFont typeface="Arial"/>
              <a:buNone/>
            </a:pPr>
            <a:r>
              <a:rPr lang="en-US" sz="1800">
                <a:solidFill>
                  <a:srgbClr val="888888"/>
                </a:solidFill>
                <a:latin typeface="Tahoma"/>
                <a:ea typeface="Tahoma"/>
                <a:cs typeface="Tahoma"/>
                <a:sym typeface="Tahoma"/>
              </a:rPr>
              <a:t>April 12</a:t>
            </a:r>
            <a:r>
              <a:rPr lang="en-US" sz="1800" b="0" i="0" u="none" strike="noStrike" cap="none">
                <a:solidFill>
                  <a:srgbClr val="888888"/>
                </a:solidFill>
                <a:latin typeface="Tahoma"/>
                <a:ea typeface="Tahoma"/>
                <a:cs typeface="Tahoma"/>
                <a:sym typeface="Tahoma"/>
              </a:rPr>
              <a:t>, 202</a:t>
            </a:r>
            <a:r>
              <a:rPr lang="en-US" sz="1800">
                <a:solidFill>
                  <a:srgbClr val="888888"/>
                </a:solidFill>
                <a:latin typeface="Tahoma"/>
                <a:ea typeface="Tahoma"/>
                <a:cs typeface="Tahoma"/>
                <a:sym typeface="Tahoma"/>
              </a:rPr>
              <a:t>1</a:t>
            </a:r>
            <a:endParaRPr/>
          </a:p>
        </p:txBody>
      </p:sp>
      <p:pic>
        <p:nvPicPr>
          <p:cNvPr id="65" name="Google Shape;65;p9"/>
          <p:cNvPicPr preferRelativeResize="0"/>
          <p:nvPr/>
        </p:nvPicPr>
        <p:blipFill rotWithShape="1">
          <a:blip r:embed="rId3">
            <a:alphaModFix/>
          </a:blip>
          <a:srcRect/>
          <a:stretch/>
        </p:blipFill>
        <p:spPr>
          <a:xfrm>
            <a:off x="2817765" y="3505200"/>
            <a:ext cx="3477056" cy="2605117"/>
          </a:xfrm>
          <a:prstGeom prst="rect">
            <a:avLst/>
          </a:prstGeom>
          <a:noFill/>
          <a:ln>
            <a:noFill/>
          </a:ln>
        </p:spPr>
      </p:pic>
      <p:sp>
        <p:nvSpPr>
          <p:cNvPr id="66" name="Google Shape;66;p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b="1"/>
              <a:t>1</a:t>
            </a:fld>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18"/>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148" name="Google Shape;148;p18"/>
          <p:cNvSpPr txBox="1"/>
          <p:nvPr/>
        </p:nvSpPr>
        <p:spPr>
          <a:xfrm>
            <a:off x="152400" y="562101"/>
            <a:ext cx="88392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Athletic Department Expenditures</a:t>
            </a:r>
            <a:endParaRPr/>
          </a:p>
          <a:p>
            <a:pPr marL="0" marR="0" lvl="0" indent="0" algn="ctr" rtl="0">
              <a:lnSpc>
                <a:spcPct val="100000"/>
              </a:lnSpc>
              <a:spcBef>
                <a:spcPts val="0"/>
              </a:spcBef>
              <a:spcAft>
                <a:spcPts val="0"/>
              </a:spcAft>
              <a:buClr>
                <a:srgbClr val="006600"/>
              </a:buClr>
              <a:buSzPts val="500"/>
              <a:buFont typeface="Tahoma"/>
              <a:buNone/>
            </a:pPr>
            <a:endParaRPr sz="2000" b="1" i="0" u="none" strike="noStrike" cap="none">
              <a:solidFill>
                <a:srgbClr val="0066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149" name="Google Shape;149;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10</a:t>
            </a:fld>
            <a:endParaRPr/>
          </a:p>
        </p:txBody>
      </p:sp>
      <p:sp>
        <p:nvSpPr>
          <p:cNvPr id="150" name="Google Shape;150;p18"/>
          <p:cNvSpPr txBox="1"/>
          <p:nvPr/>
        </p:nvSpPr>
        <p:spPr>
          <a:xfrm>
            <a:off x="463775" y="5713350"/>
            <a:ext cx="744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i="1"/>
              <a:t>Note: Data is for the FY 18-19 school year as it represents the last full school year.</a:t>
            </a:r>
            <a:endParaRPr b="1" i="1"/>
          </a:p>
        </p:txBody>
      </p:sp>
      <p:pic>
        <p:nvPicPr>
          <p:cNvPr id="151" name="Google Shape;151;p18" title="Points scored"/>
          <p:cNvPicPr preferRelativeResize="0"/>
          <p:nvPr/>
        </p:nvPicPr>
        <p:blipFill>
          <a:blip r:embed="rId3">
            <a:alphaModFix/>
          </a:blip>
          <a:stretch>
            <a:fillRect/>
          </a:stretch>
        </p:blipFill>
        <p:spPr>
          <a:xfrm>
            <a:off x="964350" y="1318625"/>
            <a:ext cx="7107375" cy="4394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19"/>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158" name="Google Shape;158;p19"/>
          <p:cNvSpPr txBox="1"/>
          <p:nvPr/>
        </p:nvSpPr>
        <p:spPr>
          <a:xfrm>
            <a:off x="152400" y="562101"/>
            <a:ext cx="88392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Athletic Department Expenditures</a:t>
            </a:r>
            <a:endParaRPr/>
          </a:p>
          <a:p>
            <a:pPr marL="0" marR="0" lvl="0" indent="0" algn="ctr" rtl="0">
              <a:lnSpc>
                <a:spcPct val="100000"/>
              </a:lnSpc>
              <a:spcBef>
                <a:spcPts val="0"/>
              </a:spcBef>
              <a:spcAft>
                <a:spcPts val="0"/>
              </a:spcAft>
              <a:buClr>
                <a:srgbClr val="006600"/>
              </a:buClr>
              <a:buSzPts val="500"/>
              <a:buFont typeface="Tahoma"/>
              <a:buNone/>
            </a:pPr>
            <a:endParaRPr sz="2000" b="1" i="0" u="none" strike="noStrike" cap="none">
              <a:solidFill>
                <a:srgbClr val="0066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159" name="Google Shape;159;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11</a:t>
            </a:fld>
            <a:endParaRPr/>
          </a:p>
        </p:txBody>
      </p:sp>
      <p:sp>
        <p:nvSpPr>
          <p:cNvPr id="160" name="Google Shape;160;p19"/>
          <p:cNvSpPr txBox="1"/>
          <p:nvPr/>
        </p:nvSpPr>
        <p:spPr>
          <a:xfrm>
            <a:off x="463775" y="5713350"/>
            <a:ext cx="744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i="1"/>
              <a:t>Note: Data is for the FY 18-19 school year as it represents the last full school year.</a:t>
            </a:r>
            <a:endParaRPr b="1" i="1"/>
          </a:p>
        </p:txBody>
      </p:sp>
      <p:pic>
        <p:nvPicPr>
          <p:cNvPr id="161" name="Google Shape;161;p19" title="Points scored"/>
          <p:cNvPicPr preferRelativeResize="0"/>
          <p:nvPr/>
        </p:nvPicPr>
        <p:blipFill>
          <a:blip r:embed="rId3">
            <a:alphaModFix/>
          </a:blip>
          <a:stretch>
            <a:fillRect/>
          </a:stretch>
        </p:blipFill>
        <p:spPr>
          <a:xfrm>
            <a:off x="902350" y="1296150"/>
            <a:ext cx="7143726" cy="441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20"/>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168" name="Google Shape;168;p20"/>
          <p:cNvSpPr txBox="1"/>
          <p:nvPr/>
        </p:nvSpPr>
        <p:spPr>
          <a:xfrm>
            <a:off x="152400" y="562101"/>
            <a:ext cx="88392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Athletic Department Expenditures</a:t>
            </a:r>
            <a:endParaRPr/>
          </a:p>
          <a:p>
            <a:pPr marL="0" marR="0" lvl="0" indent="0" algn="ctr" rtl="0">
              <a:lnSpc>
                <a:spcPct val="100000"/>
              </a:lnSpc>
              <a:spcBef>
                <a:spcPts val="0"/>
              </a:spcBef>
              <a:spcAft>
                <a:spcPts val="0"/>
              </a:spcAft>
              <a:buClr>
                <a:srgbClr val="006600"/>
              </a:buClr>
              <a:buSzPts val="500"/>
              <a:buFont typeface="Tahoma"/>
              <a:buNone/>
            </a:pPr>
            <a:endParaRPr sz="2000" b="1" i="0" u="none" strike="noStrike" cap="none">
              <a:solidFill>
                <a:srgbClr val="0066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169" name="Google Shape;169;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12</a:t>
            </a:fld>
            <a:endParaRPr/>
          </a:p>
        </p:txBody>
      </p:sp>
      <p:pic>
        <p:nvPicPr>
          <p:cNvPr id="170" name="Google Shape;170;p20" title="Points scored"/>
          <p:cNvPicPr preferRelativeResize="0"/>
          <p:nvPr/>
        </p:nvPicPr>
        <p:blipFill>
          <a:blip r:embed="rId3">
            <a:alphaModFix/>
          </a:blip>
          <a:stretch>
            <a:fillRect/>
          </a:stretch>
        </p:blipFill>
        <p:spPr>
          <a:xfrm>
            <a:off x="744475" y="1296125"/>
            <a:ext cx="7860099" cy="4866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p:nvPr/>
        </p:nvSpPr>
        <p:spPr>
          <a:xfrm>
            <a:off x="0" y="0"/>
            <a:ext cx="9144000" cy="533399"/>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21"/>
          <p:cNvSpPr/>
          <p:nvPr/>
        </p:nvSpPr>
        <p:spPr>
          <a:xfrm>
            <a:off x="0" y="6327648"/>
            <a:ext cx="9144000" cy="530351"/>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177" name="Google Shape;177;p21"/>
          <p:cNvSpPr txBox="1"/>
          <p:nvPr/>
        </p:nvSpPr>
        <p:spPr>
          <a:xfrm>
            <a:off x="152400" y="533399"/>
            <a:ext cx="8839199" cy="6096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i="0" u="none" strike="noStrike" cap="none">
                <a:solidFill>
                  <a:srgbClr val="006600"/>
                </a:solidFill>
                <a:latin typeface="Tahoma"/>
                <a:ea typeface="Tahoma"/>
                <a:cs typeface="Tahoma"/>
                <a:sym typeface="Tahoma"/>
              </a:rPr>
              <a:t>Strongsville City Schools</a:t>
            </a:r>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178" name="Google Shape;178;p21"/>
          <p:cNvSpPr txBox="1"/>
          <p:nvPr/>
        </p:nvSpPr>
        <p:spPr>
          <a:xfrm>
            <a:off x="301752" y="2971800"/>
            <a:ext cx="8503920" cy="914400"/>
          </a:xfrm>
          <a:prstGeom prst="rect">
            <a:avLst/>
          </a:prstGeom>
          <a:solidFill>
            <a:schemeClr val="dk1"/>
          </a:solid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rgbClr val="888888"/>
              </a:buClr>
              <a:buSzPts val="3200"/>
              <a:buFont typeface="Arial"/>
              <a:buChar char="•"/>
            </a:pPr>
            <a:r>
              <a:rPr lang="en-US" sz="3200">
                <a:solidFill>
                  <a:schemeClr val="lt1"/>
                </a:solidFill>
                <a:latin typeface="Tahoma"/>
                <a:ea typeface="Tahoma"/>
                <a:cs typeface="Tahoma"/>
                <a:sym typeface="Tahoma"/>
              </a:rPr>
              <a:t>Athletic Department</a:t>
            </a:r>
            <a:r>
              <a:rPr lang="en-US" sz="3200" b="0" i="0" u="none" strike="noStrike" cap="none">
                <a:solidFill>
                  <a:schemeClr val="lt1"/>
                </a:solidFill>
                <a:latin typeface="Tahoma"/>
                <a:ea typeface="Tahoma"/>
                <a:cs typeface="Tahoma"/>
                <a:sym typeface="Tahoma"/>
              </a:rPr>
              <a:t> Summary</a:t>
            </a:r>
            <a:endParaRPr sz="3200" b="0" i="0" u="none" strike="noStrike" cap="none">
              <a:solidFill>
                <a:schemeClr val="lt1"/>
              </a:solidFill>
              <a:latin typeface="Tahoma"/>
              <a:ea typeface="Tahoma"/>
              <a:cs typeface="Tahoma"/>
              <a:sym typeface="Tahoma"/>
            </a:endParaRPr>
          </a:p>
        </p:txBody>
      </p:sp>
      <p:sp>
        <p:nvSpPr>
          <p:cNvPr id="179" name="Google Shape;179;p2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aphicFrame>
        <p:nvGraphicFramePr>
          <p:cNvPr id="184" name="Google Shape;184;p22"/>
          <p:cNvGraphicFramePr/>
          <p:nvPr/>
        </p:nvGraphicFramePr>
        <p:xfrm>
          <a:off x="390038" y="1605538"/>
          <a:ext cx="3000000" cy="3000000"/>
        </p:xfrm>
        <a:graphic>
          <a:graphicData uri="http://schemas.openxmlformats.org/drawingml/2006/table">
            <a:tbl>
              <a:tblPr>
                <a:noFill/>
                <a:tableStyleId>{033C42F6-39EC-4597-96DD-DF48BABDF316}</a:tableStyleId>
              </a:tblPr>
              <a:tblGrid>
                <a:gridCol w="1489800">
                  <a:extLst>
                    <a:ext uri="{9D8B030D-6E8A-4147-A177-3AD203B41FA5}">
                      <a16:colId xmlns:a16="http://schemas.microsoft.com/office/drawing/2014/main" val="20000"/>
                    </a:ext>
                  </a:extLst>
                </a:gridCol>
                <a:gridCol w="815500">
                  <a:extLst>
                    <a:ext uri="{9D8B030D-6E8A-4147-A177-3AD203B41FA5}">
                      <a16:colId xmlns:a16="http://schemas.microsoft.com/office/drawing/2014/main" val="20001"/>
                    </a:ext>
                  </a:extLst>
                </a:gridCol>
                <a:gridCol w="777025">
                  <a:extLst>
                    <a:ext uri="{9D8B030D-6E8A-4147-A177-3AD203B41FA5}">
                      <a16:colId xmlns:a16="http://schemas.microsoft.com/office/drawing/2014/main" val="20002"/>
                    </a:ext>
                  </a:extLst>
                </a:gridCol>
                <a:gridCol w="810375">
                  <a:extLst>
                    <a:ext uri="{9D8B030D-6E8A-4147-A177-3AD203B41FA5}">
                      <a16:colId xmlns:a16="http://schemas.microsoft.com/office/drawing/2014/main" val="20003"/>
                    </a:ext>
                  </a:extLst>
                </a:gridCol>
                <a:gridCol w="770875">
                  <a:extLst>
                    <a:ext uri="{9D8B030D-6E8A-4147-A177-3AD203B41FA5}">
                      <a16:colId xmlns:a16="http://schemas.microsoft.com/office/drawing/2014/main" val="20004"/>
                    </a:ext>
                  </a:extLst>
                </a:gridCol>
                <a:gridCol w="928800">
                  <a:extLst>
                    <a:ext uri="{9D8B030D-6E8A-4147-A177-3AD203B41FA5}">
                      <a16:colId xmlns:a16="http://schemas.microsoft.com/office/drawing/2014/main" val="20005"/>
                    </a:ext>
                  </a:extLst>
                </a:gridCol>
                <a:gridCol w="761000">
                  <a:extLst>
                    <a:ext uri="{9D8B030D-6E8A-4147-A177-3AD203B41FA5}">
                      <a16:colId xmlns:a16="http://schemas.microsoft.com/office/drawing/2014/main" val="20006"/>
                    </a:ext>
                  </a:extLst>
                </a:gridCol>
                <a:gridCol w="849825">
                  <a:extLst>
                    <a:ext uri="{9D8B030D-6E8A-4147-A177-3AD203B41FA5}">
                      <a16:colId xmlns:a16="http://schemas.microsoft.com/office/drawing/2014/main" val="20007"/>
                    </a:ext>
                  </a:extLst>
                </a:gridCol>
                <a:gridCol w="909050">
                  <a:extLst>
                    <a:ext uri="{9D8B030D-6E8A-4147-A177-3AD203B41FA5}">
                      <a16:colId xmlns:a16="http://schemas.microsoft.com/office/drawing/2014/main" val="20008"/>
                    </a:ext>
                  </a:extLst>
                </a:gridCol>
              </a:tblGrid>
              <a:tr h="340475">
                <a:tc>
                  <a:txBody>
                    <a:bodyPr/>
                    <a:lstStyle/>
                    <a:p>
                      <a:pPr marL="0" lvl="0" indent="0" algn="l" rtl="0">
                        <a:spcBef>
                          <a:spcPts val="0"/>
                        </a:spcBef>
                        <a:spcAft>
                          <a:spcPts val="0"/>
                        </a:spcAft>
                        <a:buNone/>
                      </a:pPr>
                      <a:endParaRPr sz="1000"/>
                    </a:p>
                  </a:txBody>
                  <a:tcPr marL="91425" marR="91425" marT="91425" marB="91425">
                    <a:lnR w="28575"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US" sz="1000" b="1"/>
                        <a:t>2014</a:t>
                      </a:r>
                      <a:endParaRPr sz="10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2015</a:t>
                      </a:r>
                      <a:endParaRPr sz="10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2016</a:t>
                      </a:r>
                      <a:endParaRPr sz="10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2017</a:t>
                      </a:r>
                      <a:endParaRPr sz="10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2018</a:t>
                      </a:r>
                      <a:endParaRPr sz="10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2019</a:t>
                      </a:r>
                      <a:endParaRPr sz="10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2020</a:t>
                      </a:r>
                      <a:endParaRPr sz="10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b="1"/>
                        <a:t>2021</a:t>
                      </a:r>
                      <a:endParaRPr sz="10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0"/>
                  </a:ext>
                </a:extLst>
              </a:tr>
              <a:tr h="516650">
                <a:tc>
                  <a:txBody>
                    <a:bodyPr/>
                    <a:lstStyle/>
                    <a:p>
                      <a:pPr marL="0" lvl="0" indent="0" algn="l" rtl="0">
                        <a:spcBef>
                          <a:spcPts val="0"/>
                        </a:spcBef>
                        <a:spcAft>
                          <a:spcPts val="0"/>
                        </a:spcAft>
                        <a:buNone/>
                      </a:pPr>
                      <a:r>
                        <a:rPr lang="en-US" sz="1000" b="1"/>
                        <a:t>Beginning Cash Balance</a:t>
                      </a:r>
                      <a:endParaRPr sz="1000" b="1"/>
                    </a:p>
                  </a:txBody>
                  <a:tcPr marL="91425" marR="91425" marT="91425" marB="91425"/>
                </a:tc>
                <a:tc>
                  <a:txBody>
                    <a:bodyPr/>
                    <a:lstStyle/>
                    <a:p>
                      <a:pPr marL="0" lvl="0" indent="0" algn="ctr" rtl="0">
                        <a:spcBef>
                          <a:spcPts val="0"/>
                        </a:spcBef>
                        <a:spcAft>
                          <a:spcPts val="0"/>
                        </a:spcAft>
                        <a:buNone/>
                      </a:pPr>
                      <a:r>
                        <a:rPr lang="en-US" sz="1000"/>
                        <a:t>$72,556</a:t>
                      </a:r>
                      <a:endParaRPr sz="1000"/>
                    </a:p>
                  </a:txBody>
                  <a:tcPr marL="91425" marR="91425" marT="91425" marB="91425">
                    <a:lnT w="28575"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000"/>
                        <a:t>$77,785</a:t>
                      </a:r>
                      <a:endParaRPr sz="1000"/>
                    </a:p>
                  </a:txBody>
                  <a:tcPr marL="91425" marR="91425" marT="91425" marB="91425">
                    <a:lnT w="28575"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000"/>
                        <a:t>75,006</a:t>
                      </a:r>
                      <a:endParaRPr sz="1000"/>
                    </a:p>
                  </a:txBody>
                  <a:tcPr marL="91425" marR="91425" marT="91425" marB="91425">
                    <a:lnT w="28575"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000"/>
                        <a:t>$62,227</a:t>
                      </a:r>
                      <a:endParaRPr sz="1000"/>
                    </a:p>
                  </a:txBody>
                  <a:tcPr marL="91425" marR="91425" marT="91425" marB="91425">
                    <a:lnT w="28575"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000"/>
                        <a:t>$69,056</a:t>
                      </a:r>
                      <a:endParaRPr sz="1000"/>
                    </a:p>
                  </a:txBody>
                  <a:tcPr marL="91425" marR="91425" marT="91425" marB="91425">
                    <a:lnT w="28575"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000"/>
                        <a:t>$68,750</a:t>
                      </a:r>
                      <a:endParaRPr sz="1000"/>
                    </a:p>
                  </a:txBody>
                  <a:tcPr marL="91425" marR="91425" marT="91425" marB="91425">
                    <a:lnT w="28575"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000"/>
                        <a:t>$63,534</a:t>
                      </a:r>
                      <a:endParaRPr sz="1000"/>
                    </a:p>
                  </a:txBody>
                  <a:tcPr marL="91425" marR="91425" marT="91425" marB="91425">
                    <a:lnT w="28575"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000"/>
                        <a:t>$40,406</a:t>
                      </a:r>
                      <a:endParaRPr sz="1000"/>
                    </a:p>
                  </a:txBody>
                  <a:tcPr marL="91425" marR="91425" marT="91425" marB="91425">
                    <a:lnT w="28575" cap="flat" cmpd="sng">
                      <a:solidFill>
                        <a:srgbClr val="000000"/>
                      </a:solidFill>
                      <a:prstDash val="solid"/>
                      <a:round/>
                      <a:headEnd type="none" w="sm" len="sm"/>
                      <a:tailEnd type="none" w="sm" len="sm"/>
                    </a:lnT>
                    <a:solidFill>
                      <a:srgbClr val="FFFF00"/>
                    </a:solidFill>
                  </a:tcPr>
                </a:tc>
                <a:extLst>
                  <a:ext uri="{0D108BD9-81ED-4DB2-BD59-A6C34878D82A}">
                    <a16:rowId xmlns:a16="http://schemas.microsoft.com/office/drawing/2014/main" val="10001"/>
                  </a:ext>
                </a:extLst>
              </a:tr>
              <a:tr h="429275">
                <a:tc>
                  <a:txBody>
                    <a:bodyPr/>
                    <a:lstStyle/>
                    <a:p>
                      <a:pPr marL="0" lvl="0" indent="0" algn="l" rtl="0">
                        <a:spcBef>
                          <a:spcPts val="0"/>
                        </a:spcBef>
                        <a:spcAft>
                          <a:spcPts val="0"/>
                        </a:spcAft>
                        <a:buNone/>
                      </a:pPr>
                      <a:r>
                        <a:rPr lang="en-US" sz="1000" b="1"/>
                        <a:t>Revenues</a:t>
                      </a:r>
                      <a:endParaRPr sz="1000" b="1"/>
                    </a:p>
                  </a:txBody>
                  <a:tcPr marL="91425" marR="91425" marT="91425" marB="91425"/>
                </a:tc>
                <a:tc>
                  <a:txBody>
                    <a:bodyPr/>
                    <a:lstStyle/>
                    <a:p>
                      <a:pPr marL="0" lvl="0" indent="0" algn="ctr" rtl="0">
                        <a:spcBef>
                          <a:spcPts val="0"/>
                        </a:spcBef>
                        <a:spcAft>
                          <a:spcPts val="0"/>
                        </a:spcAft>
                        <a:buNone/>
                      </a:pPr>
                      <a:r>
                        <a:rPr lang="en-US" sz="1000"/>
                        <a:t>$157,757</a:t>
                      </a:r>
                      <a:endParaRPr sz="1000"/>
                    </a:p>
                  </a:txBody>
                  <a:tcPr marL="91425" marR="91425" marT="91425" marB="91425"/>
                </a:tc>
                <a:tc>
                  <a:txBody>
                    <a:bodyPr/>
                    <a:lstStyle/>
                    <a:p>
                      <a:pPr marL="0" lvl="0" indent="0" algn="ctr" rtl="0">
                        <a:spcBef>
                          <a:spcPts val="0"/>
                        </a:spcBef>
                        <a:spcAft>
                          <a:spcPts val="0"/>
                        </a:spcAft>
                        <a:buNone/>
                      </a:pPr>
                      <a:r>
                        <a:rPr lang="en-US" sz="1000"/>
                        <a:t>$187,325</a:t>
                      </a:r>
                      <a:endParaRPr sz="1000"/>
                    </a:p>
                  </a:txBody>
                  <a:tcPr marL="91425" marR="91425" marT="91425" marB="91425"/>
                </a:tc>
                <a:tc>
                  <a:txBody>
                    <a:bodyPr/>
                    <a:lstStyle/>
                    <a:p>
                      <a:pPr marL="0" lvl="0" indent="0" algn="ctr" rtl="0">
                        <a:spcBef>
                          <a:spcPts val="0"/>
                        </a:spcBef>
                        <a:spcAft>
                          <a:spcPts val="0"/>
                        </a:spcAft>
                        <a:buNone/>
                      </a:pPr>
                      <a:r>
                        <a:rPr lang="en-US" sz="1000"/>
                        <a:t>$149,012</a:t>
                      </a:r>
                      <a:endParaRPr sz="1000"/>
                    </a:p>
                  </a:txBody>
                  <a:tcPr marL="91425" marR="91425" marT="91425" marB="91425"/>
                </a:tc>
                <a:tc>
                  <a:txBody>
                    <a:bodyPr/>
                    <a:lstStyle/>
                    <a:p>
                      <a:pPr marL="0" lvl="0" indent="0" algn="ctr" rtl="0">
                        <a:spcBef>
                          <a:spcPts val="0"/>
                        </a:spcBef>
                        <a:spcAft>
                          <a:spcPts val="0"/>
                        </a:spcAft>
                        <a:buNone/>
                      </a:pPr>
                      <a:r>
                        <a:rPr lang="en-US" sz="1000"/>
                        <a:t>$161,696</a:t>
                      </a:r>
                      <a:endParaRPr sz="1000"/>
                    </a:p>
                  </a:txBody>
                  <a:tcPr marL="91425" marR="91425" marT="91425" marB="91425"/>
                </a:tc>
                <a:tc>
                  <a:txBody>
                    <a:bodyPr/>
                    <a:lstStyle/>
                    <a:p>
                      <a:pPr marL="0" lvl="0" indent="0" algn="ctr" rtl="0">
                        <a:spcBef>
                          <a:spcPts val="0"/>
                        </a:spcBef>
                        <a:spcAft>
                          <a:spcPts val="0"/>
                        </a:spcAft>
                        <a:buNone/>
                      </a:pPr>
                      <a:r>
                        <a:rPr lang="en-US" sz="1000"/>
                        <a:t>$141,842</a:t>
                      </a:r>
                      <a:endParaRPr sz="1000"/>
                    </a:p>
                  </a:txBody>
                  <a:tcPr marL="91425" marR="91425" marT="91425" marB="91425"/>
                </a:tc>
                <a:tc>
                  <a:txBody>
                    <a:bodyPr/>
                    <a:lstStyle/>
                    <a:p>
                      <a:pPr marL="0" lvl="0" indent="0" algn="ctr" rtl="0">
                        <a:spcBef>
                          <a:spcPts val="0"/>
                        </a:spcBef>
                        <a:spcAft>
                          <a:spcPts val="0"/>
                        </a:spcAft>
                        <a:buNone/>
                      </a:pPr>
                      <a:r>
                        <a:rPr lang="en-US" sz="1000"/>
                        <a:t>$158,593</a:t>
                      </a:r>
                      <a:endParaRPr sz="1000"/>
                    </a:p>
                  </a:txBody>
                  <a:tcPr marL="91425" marR="91425" marT="91425" marB="91425"/>
                </a:tc>
                <a:tc>
                  <a:txBody>
                    <a:bodyPr/>
                    <a:lstStyle/>
                    <a:p>
                      <a:pPr marL="0" lvl="0" indent="0" algn="ctr" rtl="0">
                        <a:spcBef>
                          <a:spcPts val="0"/>
                        </a:spcBef>
                        <a:spcAft>
                          <a:spcPts val="0"/>
                        </a:spcAft>
                        <a:buNone/>
                      </a:pPr>
                      <a:r>
                        <a:rPr lang="en-US" sz="1000"/>
                        <a:t>$118,457</a:t>
                      </a:r>
                      <a:endParaRPr sz="1000"/>
                    </a:p>
                  </a:txBody>
                  <a:tcPr marL="91425" marR="91425" marT="91425" marB="91425"/>
                </a:tc>
                <a:tc>
                  <a:txBody>
                    <a:bodyPr/>
                    <a:lstStyle/>
                    <a:p>
                      <a:pPr marL="0" lvl="0" indent="0" algn="ctr" rtl="0">
                        <a:spcBef>
                          <a:spcPts val="0"/>
                        </a:spcBef>
                        <a:spcAft>
                          <a:spcPts val="0"/>
                        </a:spcAft>
                        <a:buNone/>
                      </a:pPr>
                      <a:r>
                        <a:rPr lang="en-US" sz="1000"/>
                        <a:t>$72,174</a:t>
                      </a:r>
                      <a:endParaRPr sz="1000"/>
                    </a:p>
                    <a:p>
                      <a:pPr marL="0" lvl="0" indent="0" algn="ctr" rtl="0">
                        <a:spcBef>
                          <a:spcPts val="0"/>
                        </a:spcBef>
                        <a:spcAft>
                          <a:spcPts val="0"/>
                        </a:spcAft>
                        <a:buNone/>
                      </a:pPr>
                      <a:endParaRPr sz="1000"/>
                    </a:p>
                  </a:txBody>
                  <a:tcPr marL="91425" marR="91425" marT="91425" marB="91425">
                    <a:solidFill>
                      <a:srgbClr val="FFFF00"/>
                    </a:solidFill>
                  </a:tcPr>
                </a:tc>
                <a:extLst>
                  <a:ext uri="{0D108BD9-81ED-4DB2-BD59-A6C34878D82A}">
                    <a16:rowId xmlns:a16="http://schemas.microsoft.com/office/drawing/2014/main" val="10002"/>
                  </a:ext>
                </a:extLst>
              </a:tr>
              <a:tr h="404325">
                <a:tc>
                  <a:txBody>
                    <a:bodyPr/>
                    <a:lstStyle/>
                    <a:p>
                      <a:pPr marL="0" lvl="0" indent="0" algn="l" rtl="0">
                        <a:spcBef>
                          <a:spcPts val="0"/>
                        </a:spcBef>
                        <a:spcAft>
                          <a:spcPts val="0"/>
                        </a:spcAft>
                        <a:buNone/>
                      </a:pPr>
                      <a:r>
                        <a:rPr lang="en-US" sz="1000" b="1"/>
                        <a:t>Expenses</a:t>
                      </a:r>
                      <a:endParaRPr sz="1000" b="1"/>
                    </a:p>
                  </a:txBody>
                  <a:tcPr marL="91425" marR="91425" marT="91425" marB="91425">
                    <a:lnB w="2857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000"/>
                        <a:t>$152,528</a:t>
                      </a:r>
                      <a:endParaRPr sz="1000"/>
                    </a:p>
                  </a:txBody>
                  <a:tcPr marL="91425" marR="91425" marT="91425" marB="91425">
                    <a:lnB w="2857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000"/>
                        <a:t>$190,104</a:t>
                      </a:r>
                      <a:endParaRPr sz="1000"/>
                    </a:p>
                  </a:txBody>
                  <a:tcPr marL="91425" marR="91425" marT="91425" marB="91425">
                    <a:lnB w="2857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000"/>
                        <a:t>$161,791</a:t>
                      </a:r>
                      <a:endParaRPr sz="1000"/>
                    </a:p>
                  </a:txBody>
                  <a:tcPr marL="91425" marR="91425" marT="91425" marB="91425">
                    <a:lnB w="2857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000"/>
                        <a:t>$154,868</a:t>
                      </a:r>
                      <a:endParaRPr sz="1000"/>
                    </a:p>
                  </a:txBody>
                  <a:tcPr marL="91425" marR="91425" marT="91425" marB="91425">
                    <a:lnB w="2857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000"/>
                        <a:t>$142,147</a:t>
                      </a:r>
                      <a:endParaRPr sz="1000"/>
                    </a:p>
                  </a:txBody>
                  <a:tcPr marL="91425" marR="91425" marT="91425" marB="91425">
                    <a:lnB w="2857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000"/>
                        <a:t>$163,810</a:t>
                      </a:r>
                      <a:endParaRPr sz="1000"/>
                    </a:p>
                  </a:txBody>
                  <a:tcPr marL="91425" marR="91425" marT="91425" marB="91425">
                    <a:lnB w="2857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000"/>
                        <a:t>$141,585</a:t>
                      </a:r>
                      <a:endParaRPr sz="1000"/>
                    </a:p>
                  </a:txBody>
                  <a:tcPr marL="91425" marR="91425" marT="91425" marB="91425">
                    <a:lnB w="2857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000"/>
                        <a:t>$139,335</a:t>
                      </a:r>
                      <a:endParaRPr sz="1000"/>
                    </a:p>
                  </a:txBody>
                  <a:tcPr marL="91425" marR="91425" marT="91425" marB="91425">
                    <a:lnB w="28575" cap="flat" cmpd="sng">
                      <a:solidFill>
                        <a:srgbClr val="434343"/>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506750">
                <a:tc>
                  <a:txBody>
                    <a:bodyPr/>
                    <a:lstStyle/>
                    <a:p>
                      <a:pPr marL="0" lvl="0" indent="0" algn="l" rtl="0">
                        <a:spcBef>
                          <a:spcPts val="0"/>
                        </a:spcBef>
                        <a:spcAft>
                          <a:spcPts val="0"/>
                        </a:spcAft>
                        <a:buNone/>
                      </a:pPr>
                      <a:r>
                        <a:rPr lang="en-US" sz="1000" b="1"/>
                        <a:t>Revenues over Expenses</a:t>
                      </a:r>
                      <a:endParaRPr sz="1000" b="1"/>
                    </a:p>
                  </a:txBody>
                  <a:tcPr marL="91425" marR="91425" marT="91425" marB="91425">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$5,229</a:t>
                      </a:r>
                      <a:endParaRPr sz="1000"/>
                    </a:p>
                  </a:txBody>
                  <a:tcPr marL="91425" marR="91425" marT="91425" marB="91425">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($2,779)</a:t>
                      </a:r>
                      <a:endParaRPr sz="1000"/>
                    </a:p>
                  </a:txBody>
                  <a:tcPr marL="91425" marR="91425" marT="91425" marB="91425">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($12,778)</a:t>
                      </a:r>
                      <a:endParaRPr sz="1000"/>
                    </a:p>
                  </a:txBody>
                  <a:tcPr marL="91425" marR="91425" marT="91425" marB="91425">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$6,828</a:t>
                      </a:r>
                      <a:endParaRPr sz="1000"/>
                    </a:p>
                  </a:txBody>
                  <a:tcPr marL="91425" marR="91425" marT="91425" marB="91425">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($305)</a:t>
                      </a:r>
                      <a:endParaRPr sz="1000"/>
                    </a:p>
                  </a:txBody>
                  <a:tcPr marL="91425" marR="91425" marT="91425" marB="91425">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($5,216)</a:t>
                      </a:r>
                      <a:endParaRPr sz="1000"/>
                    </a:p>
                  </a:txBody>
                  <a:tcPr marL="91425" marR="91425" marT="91425" marB="91425">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($23,128)</a:t>
                      </a:r>
                      <a:endParaRPr sz="1000"/>
                    </a:p>
                  </a:txBody>
                  <a:tcPr marL="91425" marR="91425" marT="91425" marB="91425">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($67,160)</a:t>
                      </a:r>
                      <a:endParaRPr sz="1000"/>
                    </a:p>
                  </a:txBody>
                  <a:tcPr marL="91425" marR="91425" marT="91425" marB="91425">
                    <a:lnL w="28575" cap="flat" cmpd="sng">
                      <a:solidFill>
                        <a:srgbClr val="434343"/>
                      </a:solidFill>
                      <a:prstDash val="solid"/>
                      <a:round/>
                      <a:headEnd type="none" w="sm" len="sm"/>
                      <a:tailEnd type="none" w="sm" len="sm"/>
                    </a:lnL>
                    <a:lnR w="28575" cap="flat" cmpd="sng">
                      <a:solidFill>
                        <a:srgbClr val="434343"/>
                      </a:solidFill>
                      <a:prstDash val="solid"/>
                      <a:round/>
                      <a:headEnd type="none" w="sm" len="sm"/>
                      <a:tailEnd type="none" w="sm" len="sm"/>
                    </a:lnR>
                    <a:lnT w="28575" cap="flat" cmpd="sng">
                      <a:solidFill>
                        <a:srgbClr val="434343"/>
                      </a:solidFill>
                      <a:prstDash val="solid"/>
                      <a:round/>
                      <a:headEnd type="none" w="sm" len="sm"/>
                      <a:tailEnd type="none" w="sm" len="sm"/>
                    </a:lnT>
                    <a:lnB w="28575" cap="flat" cmpd="sng">
                      <a:solidFill>
                        <a:srgbClr val="434343"/>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477175">
                <a:tc>
                  <a:txBody>
                    <a:bodyPr/>
                    <a:lstStyle/>
                    <a:p>
                      <a:pPr marL="0" lvl="0" indent="0" algn="l" rtl="0">
                        <a:spcBef>
                          <a:spcPts val="0"/>
                        </a:spcBef>
                        <a:spcAft>
                          <a:spcPts val="0"/>
                        </a:spcAft>
                        <a:buNone/>
                      </a:pPr>
                      <a:r>
                        <a:rPr lang="en-US" sz="1000" b="1"/>
                        <a:t>Ending Cash Balance</a:t>
                      </a:r>
                      <a:endParaRPr sz="1000" b="1"/>
                    </a:p>
                  </a:txBody>
                  <a:tcPr marL="91425" marR="91425" marT="91425" marB="91425">
                    <a:lnT w="28575" cap="flat" cmpd="sng">
                      <a:solidFill>
                        <a:srgbClr val="434343"/>
                      </a:solidFill>
                      <a:prstDash val="solid"/>
                      <a:round/>
                      <a:headEnd type="none" w="sm" len="sm"/>
                      <a:tailEnd type="none" w="sm" len="sm"/>
                    </a:lnT>
                  </a:tcPr>
                </a:tc>
                <a:tc>
                  <a:txBody>
                    <a:bodyPr/>
                    <a:lstStyle/>
                    <a:p>
                      <a:pPr marL="0" lvl="0" indent="0" algn="ctr" rtl="0">
                        <a:spcBef>
                          <a:spcPts val="0"/>
                        </a:spcBef>
                        <a:spcAft>
                          <a:spcPts val="0"/>
                        </a:spcAft>
                        <a:buNone/>
                      </a:pPr>
                      <a:r>
                        <a:rPr lang="en-US" sz="1000"/>
                        <a:t>$77,785</a:t>
                      </a:r>
                      <a:endParaRPr sz="1000"/>
                    </a:p>
                  </a:txBody>
                  <a:tcPr marL="91425" marR="91425" marT="91425" marB="91425">
                    <a:lnT w="28575" cap="flat" cmpd="sng">
                      <a:solidFill>
                        <a:srgbClr val="434343"/>
                      </a:solidFill>
                      <a:prstDash val="solid"/>
                      <a:round/>
                      <a:headEnd type="none" w="sm" len="sm"/>
                      <a:tailEnd type="none" w="sm" len="sm"/>
                    </a:lnT>
                  </a:tcPr>
                </a:tc>
                <a:tc>
                  <a:txBody>
                    <a:bodyPr/>
                    <a:lstStyle/>
                    <a:p>
                      <a:pPr marL="0" lvl="0" indent="0" algn="ctr" rtl="0">
                        <a:spcBef>
                          <a:spcPts val="0"/>
                        </a:spcBef>
                        <a:spcAft>
                          <a:spcPts val="0"/>
                        </a:spcAft>
                        <a:buNone/>
                      </a:pPr>
                      <a:r>
                        <a:rPr lang="en-US" sz="1000"/>
                        <a:t>$75,006</a:t>
                      </a:r>
                      <a:endParaRPr sz="1000"/>
                    </a:p>
                  </a:txBody>
                  <a:tcPr marL="91425" marR="91425" marT="91425" marB="91425">
                    <a:lnT w="28575" cap="flat" cmpd="sng">
                      <a:solidFill>
                        <a:srgbClr val="434343"/>
                      </a:solidFill>
                      <a:prstDash val="solid"/>
                      <a:round/>
                      <a:headEnd type="none" w="sm" len="sm"/>
                      <a:tailEnd type="none" w="sm" len="sm"/>
                    </a:lnT>
                  </a:tcPr>
                </a:tc>
                <a:tc>
                  <a:txBody>
                    <a:bodyPr/>
                    <a:lstStyle/>
                    <a:p>
                      <a:pPr marL="0" lvl="0" indent="0" algn="ctr" rtl="0">
                        <a:spcBef>
                          <a:spcPts val="0"/>
                        </a:spcBef>
                        <a:spcAft>
                          <a:spcPts val="0"/>
                        </a:spcAft>
                        <a:buNone/>
                      </a:pPr>
                      <a:r>
                        <a:rPr lang="en-US" sz="1000"/>
                        <a:t>$62,228</a:t>
                      </a:r>
                      <a:endParaRPr sz="1000"/>
                    </a:p>
                  </a:txBody>
                  <a:tcPr marL="91425" marR="91425" marT="91425" marB="91425">
                    <a:lnT w="28575" cap="flat" cmpd="sng">
                      <a:solidFill>
                        <a:srgbClr val="434343"/>
                      </a:solidFill>
                      <a:prstDash val="solid"/>
                      <a:round/>
                      <a:headEnd type="none" w="sm" len="sm"/>
                      <a:tailEnd type="none" w="sm" len="sm"/>
                    </a:lnT>
                  </a:tcPr>
                </a:tc>
                <a:tc>
                  <a:txBody>
                    <a:bodyPr/>
                    <a:lstStyle/>
                    <a:p>
                      <a:pPr marL="0" lvl="0" indent="0" algn="ctr" rtl="0">
                        <a:spcBef>
                          <a:spcPts val="0"/>
                        </a:spcBef>
                        <a:spcAft>
                          <a:spcPts val="0"/>
                        </a:spcAft>
                        <a:buNone/>
                      </a:pPr>
                      <a:r>
                        <a:rPr lang="en-US" sz="1000"/>
                        <a:t>$69,056</a:t>
                      </a:r>
                      <a:endParaRPr sz="1000"/>
                    </a:p>
                  </a:txBody>
                  <a:tcPr marL="91425" marR="91425" marT="91425" marB="91425">
                    <a:lnT w="28575" cap="flat" cmpd="sng">
                      <a:solidFill>
                        <a:srgbClr val="434343"/>
                      </a:solidFill>
                      <a:prstDash val="solid"/>
                      <a:round/>
                      <a:headEnd type="none" w="sm" len="sm"/>
                      <a:tailEnd type="none" w="sm" len="sm"/>
                    </a:lnT>
                  </a:tcPr>
                </a:tc>
                <a:tc>
                  <a:txBody>
                    <a:bodyPr/>
                    <a:lstStyle/>
                    <a:p>
                      <a:pPr marL="0" lvl="0" indent="0" algn="ctr" rtl="0">
                        <a:spcBef>
                          <a:spcPts val="0"/>
                        </a:spcBef>
                        <a:spcAft>
                          <a:spcPts val="0"/>
                        </a:spcAft>
                        <a:buNone/>
                      </a:pPr>
                      <a:r>
                        <a:rPr lang="en-US" sz="1000"/>
                        <a:t>$68,750</a:t>
                      </a:r>
                      <a:endParaRPr sz="1000"/>
                    </a:p>
                  </a:txBody>
                  <a:tcPr marL="91425" marR="91425" marT="91425" marB="91425">
                    <a:lnT w="28575" cap="flat" cmpd="sng">
                      <a:solidFill>
                        <a:srgbClr val="434343"/>
                      </a:solidFill>
                      <a:prstDash val="solid"/>
                      <a:round/>
                      <a:headEnd type="none" w="sm" len="sm"/>
                      <a:tailEnd type="none" w="sm" len="sm"/>
                    </a:lnT>
                  </a:tcPr>
                </a:tc>
                <a:tc>
                  <a:txBody>
                    <a:bodyPr/>
                    <a:lstStyle/>
                    <a:p>
                      <a:pPr marL="0" lvl="0" indent="0" algn="ctr" rtl="0">
                        <a:spcBef>
                          <a:spcPts val="0"/>
                        </a:spcBef>
                        <a:spcAft>
                          <a:spcPts val="0"/>
                        </a:spcAft>
                        <a:buNone/>
                      </a:pPr>
                      <a:r>
                        <a:rPr lang="en-US" sz="1000"/>
                        <a:t>$63,534</a:t>
                      </a:r>
                      <a:endParaRPr sz="1000"/>
                    </a:p>
                  </a:txBody>
                  <a:tcPr marL="91425" marR="91425" marT="91425" marB="91425">
                    <a:lnT w="28575" cap="flat" cmpd="sng">
                      <a:solidFill>
                        <a:srgbClr val="434343"/>
                      </a:solidFill>
                      <a:prstDash val="solid"/>
                      <a:round/>
                      <a:headEnd type="none" w="sm" len="sm"/>
                      <a:tailEnd type="none" w="sm" len="sm"/>
                    </a:lnT>
                  </a:tcPr>
                </a:tc>
                <a:tc>
                  <a:txBody>
                    <a:bodyPr/>
                    <a:lstStyle/>
                    <a:p>
                      <a:pPr marL="0" lvl="0" indent="0" algn="ctr" rtl="0">
                        <a:spcBef>
                          <a:spcPts val="0"/>
                        </a:spcBef>
                        <a:spcAft>
                          <a:spcPts val="0"/>
                        </a:spcAft>
                        <a:buNone/>
                      </a:pPr>
                      <a:r>
                        <a:rPr lang="en-US" sz="1000"/>
                        <a:t>$40,406</a:t>
                      </a:r>
                      <a:endParaRPr sz="1000"/>
                    </a:p>
                  </a:txBody>
                  <a:tcPr marL="91425" marR="91425" marT="91425" marB="91425">
                    <a:lnT w="28575" cap="flat" cmpd="sng">
                      <a:solidFill>
                        <a:srgbClr val="434343"/>
                      </a:solidFill>
                      <a:prstDash val="solid"/>
                      <a:round/>
                      <a:headEnd type="none" w="sm" len="sm"/>
                      <a:tailEnd type="none" w="sm" len="sm"/>
                    </a:lnT>
                  </a:tcPr>
                </a:tc>
                <a:tc>
                  <a:txBody>
                    <a:bodyPr/>
                    <a:lstStyle/>
                    <a:p>
                      <a:pPr marL="0" lvl="0" indent="0" algn="ctr" rtl="0">
                        <a:spcBef>
                          <a:spcPts val="0"/>
                        </a:spcBef>
                        <a:spcAft>
                          <a:spcPts val="0"/>
                        </a:spcAft>
                        <a:buNone/>
                      </a:pPr>
                      <a:r>
                        <a:rPr lang="en-US" sz="1000"/>
                        <a:t>($26,754)</a:t>
                      </a:r>
                      <a:endParaRPr sz="1000"/>
                    </a:p>
                  </a:txBody>
                  <a:tcPr marL="91425" marR="91425" marT="91425" marB="91425">
                    <a:lnT w="28575" cap="flat" cmpd="sng">
                      <a:solidFill>
                        <a:srgbClr val="434343"/>
                      </a:solidFill>
                      <a:prstDash val="solid"/>
                      <a:round/>
                      <a:headEnd type="none" w="sm" len="sm"/>
                      <a:tailEnd type="none" w="sm" len="sm"/>
                    </a:lnT>
                    <a:solidFill>
                      <a:srgbClr val="FFFF00"/>
                    </a:solidFill>
                  </a:tcPr>
                </a:tc>
                <a:extLst>
                  <a:ext uri="{0D108BD9-81ED-4DB2-BD59-A6C34878D82A}">
                    <a16:rowId xmlns:a16="http://schemas.microsoft.com/office/drawing/2014/main" val="10005"/>
                  </a:ext>
                </a:extLst>
              </a:tr>
              <a:tr h="350325">
                <a:tc>
                  <a:txBody>
                    <a:bodyPr/>
                    <a:lstStyle/>
                    <a:p>
                      <a:pPr marL="0" lvl="0" indent="0" algn="l" rtl="0">
                        <a:spcBef>
                          <a:spcPts val="0"/>
                        </a:spcBef>
                        <a:spcAft>
                          <a:spcPts val="0"/>
                        </a:spcAft>
                        <a:buNone/>
                      </a:pPr>
                      <a:r>
                        <a:rPr lang="en-US" sz="1000" b="1"/>
                        <a:t>Encumbrances</a:t>
                      </a:r>
                      <a:endParaRPr sz="1000" b="1"/>
                    </a:p>
                  </a:txBody>
                  <a:tcPr marL="91425" marR="91425" marT="91425" marB="91425">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a:t>$0</a:t>
                      </a:r>
                      <a:endParaRPr sz="1000"/>
                    </a:p>
                  </a:txBody>
                  <a:tcPr marL="91425" marR="91425" marT="91425" marB="91425">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a:t>$0</a:t>
                      </a:r>
                      <a:endParaRPr sz="1000"/>
                    </a:p>
                  </a:txBody>
                  <a:tcPr marL="91425" marR="91425" marT="91425" marB="91425">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a:t>$0</a:t>
                      </a:r>
                      <a:endParaRPr sz="1000"/>
                    </a:p>
                  </a:txBody>
                  <a:tcPr marL="91425" marR="91425" marT="91425" marB="91425">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a:t>$4,501</a:t>
                      </a:r>
                      <a:endParaRPr sz="1000"/>
                    </a:p>
                  </a:txBody>
                  <a:tcPr marL="91425" marR="91425" marT="91425" marB="91425">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a:t>$7,833</a:t>
                      </a:r>
                      <a:endParaRPr sz="1000"/>
                    </a:p>
                  </a:txBody>
                  <a:tcPr marL="91425" marR="91425" marT="91425" marB="91425">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a:t>$1,610</a:t>
                      </a:r>
                      <a:endParaRPr sz="1000"/>
                    </a:p>
                  </a:txBody>
                  <a:tcPr marL="91425" marR="91425" marT="91425" marB="91425">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a:t>$8,003</a:t>
                      </a:r>
                      <a:endParaRPr sz="1000"/>
                    </a:p>
                  </a:txBody>
                  <a:tcPr marL="91425" marR="91425" marT="91425" marB="91425">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a:t>$6,392</a:t>
                      </a:r>
                      <a:endParaRPr sz="1000"/>
                    </a:p>
                  </a:txBody>
                  <a:tcPr marL="91425" marR="91425" marT="91425" marB="91425">
                    <a:lnB w="2857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6"/>
                  </a:ext>
                </a:extLst>
              </a:tr>
              <a:tr h="412800">
                <a:tc>
                  <a:txBody>
                    <a:bodyPr/>
                    <a:lstStyle/>
                    <a:p>
                      <a:pPr marL="0" lvl="0" indent="0" algn="l" rtl="0">
                        <a:spcBef>
                          <a:spcPts val="0"/>
                        </a:spcBef>
                        <a:spcAft>
                          <a:spcPts val="0"/>
                        </a:spcAft>
                        <a:buNone/>
                      </a:pPr>
                      <a:r>
                        <a:rPr lang="en-US" sz="1000" b="1"/>
                        <a:t>Unencumbered Balance</a:t>
                      </a:r>
                      <a:endParaRPr sz="1000" b="1"/>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$77,785</a:t>
                      </a:r>
                      <a:endParaRPr sz="1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$75,006</a:t>
                      </a:r>
                      <a:endParaRPr sz="1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$62,228</a:t>
                      </a:r>
                      <a:endParaRPr sz="1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$64,555</a:t>
                      </a:r>
                      <a:endParaRPr sz="1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$60,918</a:t>
                      </a:r>
                      <a:endParaRPr sz="1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$61,925</a:t>
                      </a:r>
                      <a:endParaRPr sz="1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$32,403</a:t>
                      </a:r>
                      <a:endParaRPr sz="1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None/>
                      </a:pPr>
                      <a:r>
                        <a:rPr lang="en-US" sz="1000"/>
                        <a:t>($33,146)</a:t>
                      </a:r>
                      <a:endParaRPr sz="1000"/>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7"/>
                  </a:ext>
                </a:extLst>
              </a:tr>
            </a:tbl>
          </a:graphicData>
        </a:graphic>
      </p:graphicFrame>
      <p:sp>
        <p:nvSpPr>
          <p:cNvPr id="185" name="Google Shape;185;p22"/>
          <p:cNvSpPr/>
          <p:nvPr/>
        </p:nvSpPr>
        <p:spPr>
          <a:xfrm>
            <a:off x="0" y="0"/>
            <a:ext cx="9144000" cy="533399"/>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22"/>
          <p:cNvSpPr/>
          <p:nvPr/>
        </p:nvSpPr>
        <p:spPr>
          <a:xfrm>
            <a:off x="0" y="6327648"/>
            <a:ext cx="9144000" cy="530351"/>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187" name="Google Shape;187;p22"/>
          <p:cNvSpPr txBox="1"/>
          <p:nvPr/>
        </p:nvSpPr>
        <p:spPr>
          <a:xfrm>
            <a:off x="152400" y="457200"/>
            <a:ext cx="8839199" cy="61264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Athletic Department Summary</a:t>
            </a:r>
            <a:endParaRPr/>
          </a:p>
          <a:p>
            <a:pPr marL="0" marR="0" lvl="0" indent="0" algn="ctr" rtl="0">
              <a:lnSpc>
                <a:spcPct val="100000"/>
              </a:lnSpc>
              <a:spcBef>
                <a:spcPts val="0"/>
              </a:spcBef>
              <a:spcAft>
                <a:spcPts val="0"/>
              </a:spcAft>
              <a:buClr>
                <a:srgbClr val="006600"/>
              </a:buClr>
              <a:buSzPts val="500"/>
              <a:buFont typeface="Tahoma"/>
              <a:buNone/>
            </a:pPr>
            <a:endParaRPr/>
          </a:p>
          <a:p>
            <a:pPr marL="0" marR="0" lvl="0" indent="0" algn="ctr" rtl="0">
              <a:lnSpc>
                <a:spcPct val="100000"/>
              </a:lnSpc>
              <a:spcBef>
                <a:spcPts val="0"/>
              </a:spcBef>
              <a:spcAft>
                <a:spcPts val="0"/>
              </a:spcAft>
              <a:buClr>
                <a:srgbClr val="006600"/>
              </a:buClr>
              <a:buSzPts val="300"/>
              <a:buFont typeface="Tahoma"/>
              <a:buNone/>
            </a:pPr>
            <a:endParaRPr/>
          </a:p>
          <a:p>
            <a:pPr marL="0" marR="0" lvl="0" indent="0" algn="ctr" rtl="0">
              <a:lnSpc>
                <a:spcPct val="100000"/>
              </a:lnSpc>
              <a:spcBef>
                <a:spcPts val="0"/>
              </a:spcBef>
              <a:spcAft>
                <a:spcPts val="0"/>
              </a:spcAft>
              <a:buClr>
                <a:srgbClr val="000000"/>
              </a:buClr>
              <a:buSzPts val="300"/>
              <a:buFont typeface="Arial"/>
              <a:buNone/>
            </a:pPr>
            <a:endParaRPr sz="1200" b="1" i="0" u="none" strike="noStrike" cap="none">
              <a:solidFill>
                <a:srgbClr val="0066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300"/>
              <a:buFont typeface="Arial"/>
              <a:buNone/>
            </a:pPr>
            <a:endParaRPr sz="1200" b="1" i="0" u="none" strike="noStrike" cap="none">
              <a:solidFill>
                <a:srgbClr val="0066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500"/>
              <a:buFont typeface="Arial"/>
              <a:buNone/>
            </a:pPr>
            <a:endParaRPr sz="2000" b="0"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188" name="Google Shape;188;p2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23"/>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195" name="Google Shape;195;p23"/>
          <p:cNvSpPr txBox="1"/>
          <p:nvPr/>
        </p:nvSpPr>
        <p:spPr>
          <a:xfrm>
            <a:off x="152400" y="533399"/>
            <a:ext cx="8839200" cy="60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i="0" u="none" strike="noStrike" cap="none">
                <a:solidFill>
                  <a:srgbClr val="006600"/>
                </a:solidFill>
                <a:latin typeface="Tahoma"/>
                <a:ea typeface="Tahoma"/>
                <a:cs typeface="Tahoma"/>
                <a:sym typeface="Tahoma"/>
              </a:rPr>
              <a:t>Strongsville City Schools</a:t>
            </a:r>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196" name="Google Shape;196;p23"/>
          <p:cNvSpPr txBox="1"/>
          <p:nvPr/>
        </p:nvSpPr>
        <p:spPr>
          <a:xfrm>
            <a:off x="301752" y="2971800"/>
            <a:ext cx="8503800" cy="914400"/>
          </a:xfrm>
          <a:prstGeom prst="rect">
            <a:avLst/>
          </a:prstGeom>
          <a:solidFill>
            <a:schemeClr val="dk1"/>
          </a:solid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rgbClr val="888888"/>
              </a:buClr>
              <a:buSzPts val="3200"/>
              <a:buFont typeface="Arial"/>
              <a:buChar char="•"/>
            </a:pPr>
            <a:r>
              <a:rPr lang="en-US" sz="3200">
                <a:solidFill>
                  <a:schemeClr val="lt1"/>
                </a:solidFill>
                <a:latin typeface="Tahoma"/>
                <a:ea typeface="Tahoma"/>
                <a:cs typeface="Tahoma"/>
                <a:sym typeface="Tahoma"/>
              </a:rPr>
              <a:t>General Fund Extracurricular Expenditures</a:t>
            </a:r>
            <a:endParaRPr sz="3200" b="0" i="0" u="none" strike="noStrike" cap="none">
              <a:solidFill>
                <a:schemeClr val="lt1"/>
              </a:solidFill>
              <a:latin typeface="Tahoma"/>
              <a:ea typeface="Tahoma"/>
              <a:cs typeface="Tahoma"/>
              <a:sym typeface="Tahoma"/>
            </a:endParaRPr>
          </a:p>
        </p:txBody>
      </p:sp>
      <p:sp>
        <p:nvSpPr>
          <p:cNvPr id="197" name="Google Shape;197;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24"/>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204" name="Google Shape;204;p24"/>
          <p:cNvSpPr txBox="1"/>
          <p:nvPr/>
        </p:nvSpPr>
        <p:spPr>
          <a:xfrm>
            <a:off x="152400" y="530351"/>
            <a:ext cx="8839200" cy="61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General Fund Extracurricular Expenditures</a:t>
            </a: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205" name="Google Shape;205;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16</a:t>
            </a:fld>
            <a:endParaRPr/>
          </a:p>
        </p:txBody>
      </p:sp>
      <p:sp>
        <p:nvSpPr>
          <p:cNvPr id="206" name="Google Shape;206;p24"/>
          <p:cNvSpPr txBox="1"/>
          <p:nvPr/>
        </p:nvSpPr>
        <p:spPr>
          <a:xfrm>
            <a:off x="458250" y="1509775"/>
            <a:ext cx="8227500" cy="45885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None/>
            </a:pPr>
            <a:r>
              <a:rPr lang="en-US" sz="1800" b="1">
                <a:solidFill>
                  <a:schemeClr val="dk1"/>
                </a:solidFill>
                <a:latin typeface="Tahoma"/>
                <a:ea typeface="Tahoma"/>
                <a:cs typeface="Tahoma"/>
                <a:sym typeface="Tahoma"/>
              </a:rPr>
              <a:t>Personnel Expenditures:</a:t>
            </a:r>
            <a:br>
              <a:rPr lang="en-US" sz="1800">
                <a:latin typeface="Tahoma"/>
                <a:ea typeface="Tahoma"/>
                <a:cs typeface="Tahoma"/>
                <a:sym typeface="Tahoma"/>
              </a:rPr>
            </a:br>
            <a:endParaRPr sz="200">
              <a:latin typeface="Tahoma"/>
              <a:ea typeface="Tahoma"/>
              <a:cs typeface="Tahoma"/>
              <a:sym typeface="Tahoma"/>
            </a:endParaRPr>
          </a:p>
          <a:p>
            <a:pPr marL="457200" marR="0" lvl="0" indent="-342900" algn="l" rtl="0">
              <a:lnSpc>
                <a:spcPct val="100000"/>
              </a:lnSpc>
              <a:spcBef>
                <a:spcPts val="640"/>
              </a:spcBef>
              <a:spcAft>
                <a:spcPts val="0"/>
              </a:spcAft>
              <a:buSzPts val="1800"/>
              <a:buFont typeface="Tahoma"/>
              <a:buChar char="•"/>
            </a:pPr>
            <a:r>
              <a:rPr lang="en-US" sz="1800">
                <a:latin typeface="Tahoma"/>
                <a:ea typeface="Tahoma"/>
                <a:cs typeface="Tahoma"/>
                <a:sym typeface="Tahoma"/>
              </a:rPr>
              <a:t>ORC Section 3313.53 (B)</a:t>
            </a:r>
            <a:endParaRPr sz="1800">
              <a:latin typeface="Tahoma"/>
              <a:ea typeface="Tahoma"/>
              <a:cs typeface="Tahoma"/>
              <a:sym typeface="Tahoma"/>
            </a:endParaRPr>
          </a:p>
          <a:p>
            <a:pPr marL="914400" marR="0" lvl="1" indent="-342900" algn="l" rtl="0">
              <a:lnSpc>
                <a:spcPct val="100000"/>
              </a:lnSpc>
              <a:spcBef>
                <a:spcPts val="640"/>
              </a:spcBef>
              <a:spcAft>
                <a:spcPts val="0"/>
              </a:spcAft>
              <a:buSzPts val="1800"/>
              <a:buFont typeface="Tahoma"/>
              <a:buChar char="○"/>
            </a:pPr>
            <a:r>
              <a:rPr lang="en-US" sz="1800">
                <a:latin typeface="Tahoma"/>
                <a:ea typeface="Tahoma"/>
                <a:cs typeface="Tahoma"/>
                <a:sym typeface="Tahoma"/>
              </a:rPr>
              <a:t>Such board may pay from the public school funds, as other school expenses are paid, the expenses of...directing, supervising, and coaching the pupil-activity programs in athletics.</a:t>
            </a:r>
            <a:br>
              <a:rPr lang="en-US" sz="1800">
                <a:latin typeface="Tahoma"/>
                <a:ea typeface="Tahoma"/>
                <a:cs typeface="Tahoma"/>
                <a:sym typeface="Tahoma"/>
              </a:rPr>
            </a:br>
            <a:endParaRPr sz="1800">
              <a:latin typeface="Tahoma"/>
              <a:ea typeface="Tahoma"/>
              <a:cs typeface="Tahoma"/>
              <a:sym typeface="Tahoma"/>
            </a:endParaRPr>
          </a:p>
          <a:p>
            <a:pPr marL="457200" lvl="0" indent="-342900" algn="l" rtl="0">
              <a:spcBef>
                <a:spcPts val="0"/>
              </a:spcBef>
              <a:spcAft>
                <a:spcPts val="0"/>
              </a:spcAft>
              <a:buSzPts val="1800"/>
              <a:buFont typeface="Tahoma"/>
              <a:buChar char="•"/>
            </a:pPr>
            <a:r>
              <a:rPr lang="en-US" sz="1800">
                <a:solidFill>
                  <a:schemeClr val="dk1"/>
                </a:solidFill>
                <a:latin typeface="Tahoma"/>
                <a:ea typeface="Tahoma"/>
                <a:cs typeface="Tahoma"/>
                <a:sym typeface="Tahoma"/>
              </a:rPr>
              <a:t>Salaries and associated fringe benefits for the athletic department personnel and coaches: </a:t>
            </a:r>
            <a:endParaRPr sz="1800">
              <a:solidFill>
                <a:schemeClr val="dk1"/>
              </a:solidFill>
              <a:latin typeface="Tahoma"/>
              <a:ea typeface="Tahoma"/>
              <a:cs typeface="Tahoma"/>
              <a:sym typeface="Tahoma"/>
            </a:endParaRPr>
          </a:p>
          <a:p>
            <a:pPr marL="914400" lvl="1" indent="-342900" algn="l" rtl="0">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$970,759 - FY 2021</a:t>
            </a:r>
            <a:endParaRPr sz="1800">
              <a:solidFill>
                <a:schemeClr val="dk1"/>
              </a:solidFill>
              <a:latin typeface="Tahoma"/>
              <a:ea typeface="Tahoma"/>
              <a:cs typeface="Tahoma"/>
              <a:sym typeface="Tahoma"/>
            </a:endParaRPr>
          </a:p>
          <a:p>
            <a:pPr marL="285750" marR="0" lvl="0" indent="-171450" algn="l" rtl="0">
              <a:lnSpc>
                <a:spcPct val="100000"/>
              </a:lnSpc>
              <a:spcBef>
                <a:spcPts val="640"/>
              </a:spcBef>
              <a:spcAft>
                <a:spcPts val="0"/>
              </a:spcAft>
              <a:buClr>
                <a:srgbClr val="888888"/>
              </a:buClr>
              <a:buSzPts val="1800"/>
              <a:buFont typeface="Arial"/>
              <a:buNone/>
            </a:pPr>
            <a:endParaRPr sz="1800" b="0" i="0" u="none" strike="noStrike" cap="none">
              <a:solidFill>
                <a:srgbClr val="000000"/>
              </a:solidFill>
              <a:latin typeface="Tahoma"/>
              <a:ea typeface="Tahoma"/>
              <a:cs typeface="Tahoma"/>
              <a:sym typeface="Tahoma"/>
            </a:endParaRPr>
          </a:p>
          <a:p>
            <a:pPr marL="285750" marR="0" lvl="0" indent="-171450" algn="l" rtl="0">
              <a:lnSpc>
                <a:spcPct val="100000"/>
              </a:lnSpc>
              <a:spcBef>
                <a:spcPts val="640"/>
              </a:spcBef>
              <a:spcAft>
                <a:spcPts val="0"/>
              </a:spcAft>
              <a:buClr>
                <a:srgbClr val="888888"/>
              </a:buClr>
              <a:buSzPts val="1800"/>
              <a:buFont typeface="Arial"/>
              <a:buNone/>
            </a:pPr>
            <a:endParaRPr sz="1800" b="0" i="0" u="none" strike="noStrike" cap="none">
              <a:solidFill>
                <a:srgbClr val="000000"/>
              </a:solidFill>
              <a:latin typeface="Tahoma"/>
              <a:ea typeface="Tahoma"/>
              <a:cs typeface="Tahoma"/>
              <a:sym typeface="Tahoma"/>
            </a:endParaRPr>
          </a:p>
          <a:p>
            <a:pPr marL="285750" marR="0" lvl="0" indent="-171450" algn="l" rtl="0">
              <a:lnSpc>
                <a:spcPct val="100000"/>
              </a:lnSpc>
              <a:spcBef>
                <a:spcPts val="640"/>
              </a:spcBef>
              <a:spcAft>
                <a:spcPts val="0"/>
              </a:spcAft>
              <a:buClr>
                <a:srgbClr val="888888"/>
              </a:buClr>
              <a:buSzPts val="1800"/>
              <a:buFont typeface="Arial"/>
              <a:buNone/>
            </a:pPr>
            <a:endParaRPr sz="1800" b="0" i="0" u="none" strike="noStrike" cap="none">
              <a:solidFill>
                <a:srgbClr val="000000"/>
              </a:solidFill>
              <a:latin typeface="Tahoma"/>
              <a:ea typeface="Tahoma"/>
              <a:cs typeface="Tahoma"/>
              <a:sym typeface="Tahoma"/>
            </a:endParaRPr>
          </a:p>
          <a:p>
            <a:pPr marL="342900" marR="0" lvl="0" indent="-215900" algn="l" rtl="0">
              <a:lnSpc>
                <a:spcPct val="100000"/>
              </a:lnSpc>
              <a:spcBef>
                <a:spcPts val="640"/>
              </a:spcBef>
              <a:spcAft>
                <a:spcPts val="0"/>
              </a:spcAft>
              <a:buClr>
                <a:srgbClr val="888888"/>
              </a:buClr>
              <a:buSzPts val="2000"/>
              <a:buFont typeface="Arial"/>
              <a:buNone/>
            </a:pPr>
            <a:endParaRPr sz="2000" b="0" i="0" u="none" strike="noStrike" cap="none">
              <a:solidFill>
                <a:srgbClr val="000000"/>
              </a:solidFill>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25"/>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213" name="Google Shape;213;p25"/>
          <p:cNvSpPr txBox="1"/>
          <p:nvPr/>
        </p:nvSpPr>
        <p:spPr>
          <a:xfrm>
            <a:off x="152400" y="530351"/>
            <a:ext cx="8839200" cy="61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General Fund Extracurricular Expenditures</a:t>
            </a: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214" name="Google Shape;214;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17</a:t>
            </a:fld>
            <a:endParaRPr/>
          </a:p>
        </p:txBody>
      </p:sp>
      <p:sp>
        <p:nvSpPr>
          <p:cNvPr id="215" name="Google Shape;215;p25"/>
          <p:cNvSpPr txBox="1"/>
          <p:nvPr/>
        </p:nvSpPr>
        <p:spPr>
          <a:xfrm>
            <a:off x="458250" y="1509775"/>
            <a:ext cx="8422500" cy="48465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None/>
            </a:pPr>
            <a:r>
              <a:rPr lang="en-US" sz="1800" b="1">
                <a:solidFill>
                  <a:schemeClr val="dk1"/>
                </a:solidFill>
                <a:latin typeface="Tahoma"/>
                <a:ea typeface="Tahoma"/>
                <a:cs typeface="Tahoma"/>
                <a:sym typeface="Tahoma"/>
              </a:rPr>
              <a:t>Non-personnel Expenditures:</a:t>
            </a:r>
            <a:br>
              <a:rPr lang="en-US" sz="1800">
                <a:latin typeface="Tahoma"/>
                <a:ea typeface="Tahoma"/>
                <a:cs typeface="Tahoma"/>
                <a:sym typeface="Tahoma"/>
              </a:rPr>
            </a:br>
            <a:endParaRPr sz="200">
              <a:latin typeface="Tahoma"/>
              <a:ea typeface="Tahoma"/>
              <a:cs typeface="Tahoma"/>
              <a:sym typeface="Tahoma"/>
            </a:endParaRPr>
          </a:p>
          <a:p>
            <a:pPr marL="457200" lvl="0" indent="-342900" algn="l" rtl="0">
              <a:spcBef>
                <a:spcPts val="64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ORC Section 3315.062(A)</a:t>
            </a:r>
            <a:endParaRPr sz="1800">
              <a:solidFill>
                <a:schemeClr val="dk1"/>
              </a:solidFill>
              <a:latin typeface="Tahoma"/>
              <a:ea typeface="Tahoma"/>
              <a:cs typeface="Tahoma"/>
              <a:sym typeface="Tahoma"/>
            </a:endParaRPr>
          </a:p>
          <a:p>
            <a:pPr marL="914400" marR="0" lvl="1" indent="-342900" algn="l" rtl="0">
              <a:lnSpc>
                <a:spcPct val="100000"/>
              </a:lnSpc>
              <a:spcBef>
                <a:spcPts val="640"/>
              </a:spcBef>
              <a:spcAft>
                <a:spcPts val="0"/>
              </a:spcAft>
              <a:buSzPts val="1800"/>
              <a:buFont typeface="Tahoma"/>
              <a:buChar char="○"/>
            </a:pPr>
            <a:r>
              <a:rPr lang="en-US" sz="1800">
                <a:solidFill>
                  <a:schemeClr val="dk1"/>
                </a:solidFill>
                <a:latin typeface="Tahoma"/>
                <a:ea typeface="Tahoma"/>
                <a:cs typeface="Tahoma"/>
                <a:sym typeface="Tahoma"/>
              </a:rPr>
              <a:t>“The board of education of any school district may expense moneys from its general revenue fund for the operation of such student activity programs included in the program of each school district as authorized by it board of education.  Such expenditures shall not exceed five-tenths of one percent of the board’s annual operating budget.”  ($390,000 limit)</a:t>
            </a:r>
            <a:br>
              <a:rPr lang="en-US" sz="1800">
                <a:latin typeface="Tahoma"/>
                <a:ea typeface="Tahoma"/>
                <a:cs typeface="Tahoma"/>
                <a:sym typeface="Tahoma"/>
              </a:rPr>
            </a:br>
            <a:endParaRPr sz="1100">
              <a:latin typeface="Tahoma"/>
              <a:ea typeface="Tahoma"/>
              <a:cs typeface="Tahoma"/>
              <a:sym typeface="Tahoma"/>
            </a:endParaRPr>
          </a:p>
          <a:p>
            <a:pPr marL="457200" lvl="0" indent="-342900" algn="l" rtl="0">
              <a:spcBef>
                <a:spcPts val="0"/>
              </a:spcBef>
              <a:spcAft>
                <a:spcPts val="0"/>
              </a:spcAft>
              <a:buSzPts val="1800"/>
              <a:buFont typeface="Tahoma"/>
              <a:buChar char="•"/>
            </a:pPr>
            <a:r>
              <a:rPr lang="en-US" sz="1800">
                <a:solidFill>
                  <a:schemeClr val="dk1"/>
                </a:solidFill>
                <a:latin typeface="Tahoma"/>
                <a:ea typeface="Tahoma"/>
                <a:cs typeface="Tahoma"/>
                <a:sym typeface="Tahoma"/>
              </a:rPr>
              <a:t>Non-personnel General Fund expenditures:</a:t>
            </a:r>
            <a:endParaRPr sz="1800">
              <a:solidFill>
                <a:schemeClr val="dk1"/>
              </a:solidFill>
              <a:latin typeface="Tahoma"/>
              <a:ea typeface="Tahoma"/>
              <a:cs typeface="Tahoma"/>
              <a:sym typeface="Tahoma"/>
            </a:endParaRPr>
          </a:p>
          <a:p>
            <a:pPr marL="914400" lvl="1" indent="-342900" algn="l" rtl="0">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Southwest Trainers - $27,000</a:t>
            </a:r>
            <a:endParaRPr sz="1800">
              <a:solidFill>
                <a:schemeClr val="dk1"/>
              </a:solidFill>
              <a:latin typeface="Tahoma"/>
              <a:ea typeface="Tahoma"/>
              <a:cs typeface="Tahoma"/>
              <a:sym typeface="Tahoma"/>
            </a:endParaRPr>
          </a:p>
          <a:p>
            <a:pPr marL="914400" lvl="1" indent="-342900" algn="l" rtl="0">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Ice Rink Hockey Rental - $20,000</a:t>
            </a:r>
            <a:endParaRPr sz="1800">
              <a:solidFill>
                <a:schemeClr val="dk1"/>
              </a:solidFill>
              <a:latin typeface="Tahoma"/>
              <a:ea typeface="Tahoma"/>
              <a:cs typeface="Tahoma"/>
              <a:sym typeface="Tahoma"/>
            </a:endParaRPr>
          </a:p>
          <a:p>
            <a:pPr marL="914400" lvl="1" indent="-342900" algn="l" rtl="0">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Gymnastics Rental - $7,000</a:t>
            </a:r>
            <a:endParaRPr sz="1800">
              <a:solidFill>
                <a:schemeClr val="dk1"/>
              </a:solidFill>
              <a:latin typeface="Tahoma"/>
              <a:ea typeface="Tahoma"/>
              <a:cs typeface="Tahoma"/>
              <a:sym typeface="Tahoma"/>
            </a:endParaRPr>
          </a:p>
          <a:p>
            <a:pPr marL="914400" lvl="1" indent="-342900" algn="l" rtl="0">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Transfer to Athletics due to FY 21 ticket revenue shortfall - $67,160</a:t>
            </a:r>
            <a:endParaRPr sz="1800">
              <a:solidFill>
                <a:schemeClr val="dk1"/>
              </a:solidFill>
              <a:latin typeface="Tahoma"/>
              <a:ea typeface="Tahoma"/>
              <a:cs typeface="Tahoma"/>
              <a:sym typeface="Tahoma"/>
            </a:endParaRPr>
          </a:p>
          <a:p>
            <a:pPr marL="914400" lvl="1" indent="-342900" algn="l" rtl="0">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Music Instrument Replacement - $25,000</a:t>
            </a:r>
            <a:endParaRPr sz="1800">
              <a:solidFill>
                <a:schemeClr val="dk1"/>
              </a:solidFill>
              <a:latin typeface="Tahoma"/>
              <a:ea typeface="Tahoma"/>
              <a:cs typeface="Tahoma"/>
              <a:sym typeface="Tahoma"/>
            </a:endParaRPr>
          </a:p>
          <a:p>
            <a:pPr marL="914400" lvl="1" indent="-342900" algn="l" rtl="0">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Transportation Costs</a:t>
            </a:r>
            <a:endParaRPr sz="1800">
              <a:solidFill>
                <a:schemeClr val="dk1"/>
              </a:solidFill>
              <a:latin typeface="Tahoma"/>
              <a:ea typeface="Tahoma"/>
              <a:cs typeface="Tahoma"/>
              <a:sym typeface="Tahoma"/>
            </a:endParaRPr>
          </a:p>
          <a:p>
            <a:pPr marL="914400" lvl="1" indent="-342900" algn="l" rtl="0">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FY 20 Scoreboards - $136,000 (FY 20 only, reimbursed by Boosters)</a:t>
            </a:r>
            <a:endParaRPr sz="1800">
              <a:solidFill>
                <a:schemeClr val="dk1"/>
              </a:solidFill>
              <a:latin typeface="Tahoma"/>
              <a:ea typeface="Tahoma"/>
              <a:cs typeface="Tahoma"/>
              <a:sym typeface="Tahoma"/>
            </a:endParaRPr>
          </a:p>
          <a:p>
            <a:pPr marL="285750" marR="0" lvl="0" indent="-171450" algn="l" rtl="0">
              <a:lnSpc>
                <a:spcPct val="100000"/>
              </a:lnSpc>
              <a:spcBef>
                <a:spcPts val="640"/>
              </a:spcBef>
              <a:spcAft>
                <a:spcPts val="0"/>
              </a:spcAft>
              <a:buClr>
                <a:srgbClr val="888888"/>
              </a:buClr>
              <a:buSzPts val="1800"/>
              <a:buFont typeface="Arial"/>
              <a:buNone/>
            </a:pPr>
            <a:endParaRPr sz="1800" b="0" i="0" u="none" strike="noStrike" cap="none">
              <a:solidFill>
                <a:srgbClr val="000000"/>
              </a:solidFill>
              <a:latin typeface="Tahoma"/>
              <a:ea typeface="Tahoma"/>
              <a:cs typeface="Tahoma"/>
              <a:sym typeface="Tahoma"/>
            </a:endParaRPr>
          </a:p>
          <a:p>
            <a:pPr marL="285750" marR="0" lvl="0" indent="-171450" algn="l" rtl="0">
              <a:lnSpc>
                <a:spcPct val="100000"/>
              </a:lnSpc>
              <a:spcBef>
                <a:spcPts val="640"/>
              </a:spcBef>
              <a:spcAft>
                <a:spcPts val="0"/>
              </a:spcAft>
              <a:buClr>
                <a:srgbClr val="888888"/>
              </a:buClr>
              <a:buSzPts val="1800"/>
              <a:buFont typeface="Arial"/>
              <a:buNone/>
            </a:pPr>
            <a:endParaRPr sz="1800" b="0" i="0" u="none" strike="noStrike" cap="none">
              <a:solidFill>
                <a:srgbClr val="000000"/>
              </a:solidFill>
              <a:latin typeface="Tahoma"/>
              <a:ea typeface="Tahoma"/>
              <a:cs typeface="Tahoma"/>
              <a:sym typeface="Tahoma"/>
            </a:endParaRPr>
          </a:p>
          <a:p>
            <a:pPr marL="285750" marR="0" lvl="0" indent="-171450" algn="l" rtl="0">
              <a:lnSpc>
                <a:spcPct val="100000"/>
              </a:lnSpc>
              <a:spcBef>
                <a:spcPts val="640"/>
              </a:spcBef>
              <a:spcAft>
                <a:spcPts val="0"/>
              </a:spcAft>
              <a:buClr>
                <a:srgbClr val="888888"/>
              </a:buClr>
              <a:buSzPts val="1800"/>
              <a:buFont typeface="Arial"/>
              <a:buNone/>
            </a:pPr>
            <a:endParaRPr sz="1800" b="0" i="0" u="none" strike="noStrike" cap="none">
              <a:solidFill>
                <a:srgbClr val="000000"/>
              </a:solidFill>
              <a:latin typeface="Tahoma"/>
              <a:ea typeface="Tahoma"/>
              <a:cs typeface="Tahoma"/>
              <a:sym typeface="Tahoma"/>
            </a:endParaRPr>
          </a:p>
          <a:p>
            <a:pPr marL="342900" marR="0" lvl="0" indent="-215900" algn="l" rtl="0">
              <a:lnSpc>
                <a:spcPct val="100000"/>
              </a:lnSpc>
              <a:spcBef>
                <a:spcPts val="640"/>
              </a:spcBef>
              <a:spcAft>
                <a:spcPts val="0"/>
              </a:spcAft>
              <a:buClr>
                <a:srgbClr val="888888"/>
              </a:buClr>
              <a:buSzPts val="2000"/>
              <a:buFont typeface="Arial"/>
              <a:buNone/>
            </a:pPr>
            <a:endParaRPr sz="2000" b="0" i="0" u="none" strike="noStrike" cap="none">
              <a:solidFill>
                <a:srgbClr val="000000"/>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6"/>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26"/>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222" name="Google Shape;222;p26"/>
          <p:cNvSpPr txBox="1"/>
          <p:nvPr/>
        </p:nvSpPr>
        <p:spPr>
          <a:xfrm>
            <a:off x="152400" y="530351"/>
            <a:ext cx="8839200" cy="61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General Fund Extracurricular Income</a:t>
            </a: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223" name="Google Shape;223;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18</a:t>
            </a:fld>
            <a:endParaRPr/>
          </a:p>
        </p:txBody>
      </p:sp>
      <p:sp>
        <p:nvSpPr>
          <p:cNvPr id="224" name="Google Shape;224;p26"/>
          <p:cNvSpPr txBox="1"/>
          <p:nvPr/>
        </p:nvSpPr>
        <p:spPr>
          <a:xfrm>
            <a:off x="360750" y="1142950"/>
            <a:ext cx="8422500" cy="48465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None/>
            </a:pPr>
            <a:r>
              <a:rPr lang="en-US" sz="1800" b="1">
                <a:solidFill>
                  <a:schemeClr val="dk1"/>
                </a:solidFill>
                <a:latin typeface="Tahoma"/>
                <a:ea typeface="Tahoma"/>
                <a:cs typeface="Tahoma"/>
                <a:sym typeface="Tahoma"/>
              </a:rPr>
              <a:t>General Fund Extracurricular Income:</a:t>
            </a:r>
            <a:br>
              <a:rPr lang="en-US" sz="1800">
                <a:latin typeface="Tahoma"/>
                <a:ea typeface="Tahoma"/>
                <a:cs typeface="Tahoma"/>
                <a:sym typeface="Tahoma"/>
              </a:rPr>
            </a:br>
            <a:endParaRPr sz="200">
              <a:latin typeface="Tahoma"/>
              <a:ea typeface="Tahoma"/>
              <a:cs typeface="Tahoma"/>
              <a:sym typeface="Tahoma"/>
            </a:endParaRPr>
          </a:p>
          <a:p>
            <a:pPr marL="457200" lvl="0" indent="-342900" algn="l" rtl="0">
              <a:spcBef>
                <a:spcPts val="64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Pay to Play - $198,143</a:t>
            </a:r>
            <a:endParaRPr sz="1800">
              <a:solidFill>
                <a:schemeClr val="dk1"/>
              </a:solidFill>
              <a:latin typeface="Tahoma"/>
              <a:ea typeface="Tahoma"/>
              <a:cs typeface="Tahoma"/>
              <a:sym typeface="Tahoma"/>
            </a:endParaRPr>
          </a:p>
          <a:p>
            <a:pPr marL="457200" lvl="0" indent="-342900" algn="l" rtl="0">
              <a:spcBef>
                <a:spcPts val="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Trainer Fee - $16,693</a:t>
            </a:r>
            <a:endParaRPr sz="1800">
              <a:solidFill>
                <a:schemeClr val="dk1"/>
              </a:solidFill>
              <a:latin typeface="Tahoma"/>
              <a:ea typeface="Tahoma"/>
              <a:cs typeface="Tahoma"/>
              <a:sym typeface="Tahoma"/>
            </a:endParaRPr>
          </a:p>
          <a:p>
            <a:pPr marL="285750" marR="0" lvl="0" indent="-171450" algn="l" rtl="0">
              <a:lnSpc>
                <a:spcPct val="100000"/>
              </a:lnSpc>
              <a:spcBef>
                <a:spcPts val="640"/>
              </a:spcBef>
              <a:spcAft>
                <a:spcPts val="0"/>
              </a:spcAft>
              <a:buClr>
                <a:srgbClr val="888888"/>
              </a:buClr>
              <a:buSzPts val="1800"/>
              <a:buFont typeface="Arial"/>
              <a:buNone/>
            </a:pPr>
            <a:endParaRPr sz="1800" b="0" i="0" u="none" strike="noStrike" cap="none">
              <a:solidFill>
                <a:srgbClr val="000000"/>
              </a:solidFill>
              <a:latin typeface="Tahoma"/>
              <a:ea typeface="Tahoma"/>
              <a:cs typeface="Tahoma"/>
              <a:sym typeface="Tahoma"/>
            </a:endParaRPr>
          </a:p>
          <a:p>
            <a:pPr marL="457200" marR="0" lvl="0" indent="-342900" algn="l" rtl="0">
              <a:lnSpc>
                <a:spcPct val="100000"/>
              </a:lnSpc>
              <a:spcBef>
                <a:spcPts val="640"/>
              </a:spcBef>
              <a:spcAft>
                <a:spcPts val="0"/>
              </a:spcAft>
              <a:buClr>
                <a:srgbClr val="000000"/>
              </a:buClr>
              <a:buSzPts val="1800"/>
              <a:buFont typeface="Tahoma"/>
              <a:buChar char="●"/>
            </a:pPr>
            <a:r>
              <a:rPr lang="en-US" sz="1800">
                <a:latin typeface="Tahoma"/>
                <a:ea typeface="Tahoma"/>
                <a:cs typeface="Tahoma"/>
                <a:sym typeface="Tahoma"/>
              </a:rPr>
              <a:t>General Fund Extracurricular Income offsets the cost for the coaches and trainer costs.</a:t>
            </a:r>
            <a:endParaRPr sz="1800" b="0" i="0" u="none" strike="noStrike" cap="none">
              <a:solidFill>
                <a:srgbClr val="000000"/>
              </a:solidFill>
              <a:latin typeface="Tahoma"/>
              <a:ea typeface="Tahoma"/>
              <a:cs typeface="Tahoma"/>
              <a:sym typeface="Tahoma"/>
            </a:endParaRPr>
          </a:p>
          <a:p>
            <a:pPr marL="285750" marR="0" lvl="0" indent="-171450" algn="l" rtl="0">
              <a:lnSpc>
                <a:spcPct val="100000"/>
              </a:lnSpc>
              <a:spcBef>
                <a:spcPts val="640"/>
              </a:spcBef>
              <a:spcAft>
                <a:spcPts val="0"/>
              </a:spcAft>
              <a:buClr>
                <a:srgbClr val="888888"/>
              </a:buClr>
              <a:buSzPts val="1800"/>
              <a:buFont typeface="Arial"/>
              <a:buNone/>
            </a:pPr>
            <a:endParaRPr sz="1800" b="0" i="0" u="none" strike="noStrike" cap="none">
              <a:solidFill>
                <a:srgbClr val="000000"/>
              </a:solidFill>
              <a:latin typeface="Tahoma"/>
              <a:ea typeface="Tahoma"/>
              <a:cs typeface="Tahoma"/>
              <a:sym typeface="Tahoma"/>
            </a:endParaRPr>
          </a:p>
          <a:p>
            <a:pPr marL="342900" marR="0" lvl="0" indent="-215900" algn="l" rtl="0">
              <a:lnSpc>
                <a:spcPct val="100000"/>
              </a:lnSpc>
              <a:spcBef>
                <a:spcPts val="640"/>
              </a:spcBef>
              <a:spcAft>
                <a:spcPts val="0"/>
              </a:spcAft>
              <a:buClr>
                <a:srgbClr val="888888"/>
              </a:buClr>
              <a:buSzPts val="2000"/>
              <a:buFont typeface="Arial"/>
              <a:buNone/>
            </a:pPr>
            <a:endParaRPr sz="2000" b="0" i="0" u="none" strike="noStrike" cap="none">
              <a:solidFill>
                <a:srgbClr val="000000"/>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p:nvPr/>
        </p:nvSpPr>
        <p:spPr>
          <a:xfrm>
            <a:off x="0" y="0"/>
            <a:ext cx="9144000" cy="533399"/>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27"/>
          <p:cNvSpPr/>
          <p:nvPr/>
        </p:nvSpPr>
        <p:spPr>
          <a:xfrm>
            <a:off x="0" y="6327648"/>
            <a:ext cx="9144000" cy="530351"/>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231" name="Google Shape;231;p27"/>
          <p:cNvSpPr txBox="1"/>
          <p:nvPr/>
        </p:nvSpPr>
        <p:spPr>
          <a:xfrm>
            <a:off x="152400" y="533399"/>
            <a:ext cx="8839199" cy="6096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i="0" u="none" strike="noStrike" cap="none">
                <a:solidFill>
                  <a:srgbClr val="006600"/>
                </a:solidFill>
                <a:latin typeface="Tahoma"/>
                <a:ea typeface="Tahoma"/>
                <a:cs typeface="Tahoma"/>
                <a:sym typeface="Tahoma"/>
              </a:rPr>
              <a:t>Strongsville City Schools</a:t>
            </a:r>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232" name="Google Shape;232;p27"/>
          <p:cNvSpPr txBox="1"/>
          <p:nvPr/>
        </p:nvSpPr>
        <p:spPr>
          <a:xfrm>
            <a:off x="301752" y="2971800"/>
            <a:ext cx="8503920" cy="914400"/>
          </a:xfrm>
          <a:prstGeom prst="rect">
            <a:avLst/>
          </a:prstGeom>
          <a:solidFill>
            <a:schemeClr val="dk1"/>
          </a:solid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rgbClr val="888888"/>
              </a:buClr>
              <a:buSzPts val="3200"/>
              <a:buFont typeface="Arial"/>
              <a:buChar char="•"/>
            </a:pPr>
            <a:r>
              <a:rPr lang="en-US" sz="3200" b="0" i="0" u="none" strike="noStrike" cap="none">
                <a:solidFill>
                  <a:schemeClr val="lt1"/>
                </a:solidFill>
                <a:latin typeface="Tahoma"/>
                <a:ea typeface="Tahoma"/>
                <a:cs typeface="Tahoma"/>
                <a:sym typeface="Tahoma"/>
              </a:rPr>
              <a:t>Questions?</a:t>
            </a:r>
            <a:endParaRPr sz="3200" b="0" i="0" u="none" strike="noStrike" cap="none">
              <a:solidFill>
                <a:schemeClr val="lt1"/>
              </a:solidFill>
              <a:latin typeface="Tahoma"/>
              <a:ea typeface="Tahoma"/>
              <a:cs typeface="Tahoma"/>
              <a:sym typeface="Tahoma"/>
            </a:endParaRPr>
          </a:p>
        </p:txBody>
      </p:sp>
      <p:sp>
        <p:nvSpPr>
          <p:cNvPr id="233" name="Google Shape;233;p2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0"/>
          <p:cNvSpPr/>
          <p:nvPr/>
        </p:nvSpPr>
        <p:spPr>
          <a:xfrm>
            <a:off x="0" y="0"/>
            <a:ext cx="9144000" cy="533399"/>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10"/>
          <p:cNvSpPr/>
          <p:nvPr/>
        </p:nvSpPr>
        <p:spPr>
          <a:xfrm>
            <a:off x="0" y="6327648"/>
            <a:ext cx="9144000" cy="530351"/>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73" name="Google Shape;73;p10"/>
          <p:cNvSpPr txBox="1"/>
          <p:nvPr/>
        </p:nvSpPr>
        <p:spPr>
          <a:xfrm>
            <a:off x="152400" y="530351"/>
            <a:ext cx="8839199" cy="61264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Athletic Department Funding Overview</a:t>
            </a: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74" name="Google Shape;74;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2</a:t>
            </a:fld>
            <a:endParaRPr/>
          </a:p>
        </p:txBody>
      </p:sp>
      <p:sp>
        <p:nvSpPr>
          <p:cNvPr id="75" name="Google Shape;75;p10"/>
          <p:cNvSpPr txBox="1"/>
          <p:nvPr/>
        </p:nvSpPr>
        <p:spPr>
          <a:xfrm>
            <a:off x="152400" y="1063750"/>
            <a:ext cx="8686800" cy="5489450"/>
          </a:xfrm>
          <a:prstGeom prst="rect">
            <a:avLst/>
          </a:prstGeom>
          <a:noFill/>
          <a:ln>
            <a:noFill/>
          </a:ln>
        </p:spPr>
        <p:txBody>
          <a:bodyPr spcFirstLastPara="1" wrap="square" lIns="91425" tIns="91425" rIns="91425" bIns="91425" anchor="t" anchorCtr="0">
            <a:noAutofit/>
          </a:bodyPr>
          <a:lstStyle/>
          <a:p>
            <a:pPr marL="457200" lvl="0" indent="-342900" algn="l" rtl="0">
              <a:spcBef>
                <a:spcPts val="640"/>
              </a:spcBef>
              <a:spcAft>
                <a:spcPts val="0"/>
              </a:spcAft>
              <a:buClr>
                <a:schemeClr val="dk1"/>
              </a:buClr>
              <a:buSzPts val="1800"/>
              <a:buFont typeface="Tahoma"/>
              <a:buChar char="•"/>
            </a:pPr>
            <a:r>
              <a:rPr lang="en-US" sz="1800">
                <a:solidFill>
                  <a:schemeClr val="dk1"/>
                </a:solidFill>
                <a:latin typeface="Tahoma"/>
                <a:ea typeface="Tahoma"/>
                <a:cs typeface="Tahoma"/>
                <a:sym typeface="Tahoma"/>
              </a:rPr>
              <a:t>The Athletic Department (Fund 300.0000) is intended to be a self-sufficient department relying on revenues from ticket sales, entry fees, and other contributions to fund the non-personnel expenses related to the athletic activities of the District. </a:t>
            </a:r>
            <a:br>
              <a:rPr lang="en-US" sz="1800">
                <a:solidFill>
                  <a:schemeClr val="dk1"/>
                </a:solidFill>
                <a:latin typeface="Tahoma"/>
                <a:ea typeface="Tahoma"/>
                <a:cs typeface="Tahoma"/>
                <a:sym typeface="Tahoma"/>
              </a:rPr>
            </a:br>
            <a:endParaRPr sz="800"/>
          </a:p>
          <a:p>
            <a:pPr marL="457200" marR="0" lvl="0" indent="-342900" algn="l" rtl="0">
              <a:lnSpc>
                <a:spcPct val="100000"/>
              </a:lnSpc>
              <a:spcBef>
                <a:spcPts val="0"/>
              </a:spcBef>
              <a:spcAft>
                <a:spcPts val="0"/>
              </a:spcAft>
              <a:buSzPts val="1800"/>
              <a:buFont typeface="Tahoma"/>
              <a:buChar char="•"/>
            </a:pPr>
            <a:r>
              <a:rPr lang="en-US" sz="1800">
                <a:solidFill>
                  <a:schemeClr val="dk1"/>
                </a:solidFill>
                <a:latin typeface="Tahoma"/>
                <a:ea typeface="Tahoma"/>
                <a:cs typeface="Tahoma"/>
                <a:sym typeface="Tahoma"/>
              </a:rPr>
              <a:t>Personnel expenditures such as the salaries and associated fringe benefits for the athletic department and coaches are paid by the District’s general operating budget (General Fund 001).</a:t>
            </a:r>
            <a:r>
              <a:rPr lang="en-US" sz="1800">
                <a:latin typeface="Tahoma"/>
                <a:ea typeface="Tahoma"/>
                <a:cs typeface="Tahoma"/>
                <a:sym typeface="Tahoma"/>
              </a:rPr>
              <a:t> </a:t>
            </a:r>
            <a:br>
              <a:rPr lang="en-US" sz="1800">
                <a:latin typeface="Tahoma"/>
                <a:ea typeface="Tahoma"/>
                <a:cs typeface="Tahoma"/>
                <a:sym typeface="Tahoma"/>
              </a:rPr>
            </a:br>
            <a:endParaRPr sz="900"/>
          </a:p>
          <a:p>
            <a:pPr marL="457200" marR="0" lvl="0" indent="-342900" algn="l" rtl="0">
              <a:lnSpc>
                <a:spcPct val="100000"/>
              </a:lnSpc>
              <a:spcBef>
                <a:spcPts val="0"/>
              </a:spcBef>
              <a:spcAft>
                <a:spcPts val="0"/>
              </a:spcAft>
              <a:buSzPts val="1800"/>
              <a:buFont typeface="Tahoma"/>
              <a:buChar char="•"/>
            </a:pPr>
            <a:r>
              <a:rPr lang="en-US" sz="1800">
                <a:latin typeface="Tahoma"/>
                <a:ea typeface="Tahoma"/>
                <a:cs typeface="Tahoma"/>
                <a:sym typeface="Tahoma"/>
              </a:rPr>
              <a:t>ORC Section 3315.062(A)</a:t>
            </a:r>
            <a:endParaRPr sz="1800">
              <a:latin typeface="Tahoma"/>
              <a:ea typeface="Tahoma"/>
              <a:cs typeface="Tahoma"/>
              <a:sym typeface="Tahoma"/>
            </a:endParaRPr>
          </a:p>
          <a:p>
            <a:pPr marL="914400" marR="0" lvl="1" indent="-342900" algn="l" rtl="0">
              <a:lnSpc>
                <a:spcPct val="100000"/>
              </a:lnSpc>
              <a:spcBef>
                <a:spcPts val="0"/>
              </a:spcBef>
              <a:spcAft>
                <a:spcPts val="0"/>
              </a:spcAft>
              <a:buSzPts val="1800"/>
              <a:buFont typeface="Tahoma"/>
              <a:buChar char="○"/>
            </a:pPr>
            <a:r>
              <a:rPr lang="en-US" sz="1800">
                <a:latin typeface="Tahoma"/>
                <a:ea typeface="Tahoma"/>
                <a:cs typeface="Tahoma"/>
                <a:sym typeface="Tahoma"/>
              </a:rPr>
              <a:t>“The board of education of any school district may expense moneys from its general revenue fund for the operation of such student activity programs included in the program of each school district as authorized by it board of education.  Such expenditures shall not exceed five-tenths of one percent of the board’s annual operating budget.”</a:t>
            </a:r>
            <a:br>
              <a:rPr lang="en-US" sz="1800">
                <a:latin typeface="Tahoma"/>
                <a:ea typeface="Tahoma"/>
                <a:cs typeface="Tahoma"/>
                <a:sym typeface="Tahoma"/>
              </a:rPr>
            </a:br>
            <a:endParaRPr sz="200">
              <a:latin typeface="Tahoma"/>
              <a:ea typeface="Tahoma"/>
              <a:cs typeface="Tahoma"/>
              <a:sym typeface="Tahoma"/>
            </a:endParaRPr>
          </a:p>
          <a:p>
            <a:pPr marL="457200" marR="0" lvl="0" indent="-342900" algn="l" rtl="0">
              <a:lnSpc>
                <a:spcPct val="100000"/>
              </a:lnSpc>
              <a:spcBef>
                <a:spcPts val="640"/>
              </a:spcBef>
              <a:spcAft>
                <a:spcPts val="0"/>
              </a:spcAft>
              <a:buSzPts val="1800"/>
              <a:buFont typeface="Tahoma"/>
              <a:buChar char="•"/>
            </a:pPr>
            <a:r>
              <a:rPr lang="en-US" sz="1800">
                <a:latin typeface="Tahoma"/>
                <a:ea typeface="Tahoma"/>
                <a:cs typeface="Tahoma"/>
                <a:sym typeface="Tahoma"/>
              </a:rPr>
              <a:t>ORC Section 3313.53 (B)</a:t>
            </a:r>
            <a:endParaRPr sz="1800">
              <a:latin typeface="Tahoma"/>
              <a:ea typeface="Tahoma"/>
              <a:cs typeface="Tahoma"/>
              <a:sym typeface="Tahoma"/>
            </a:endParaRPr>
          </a:p>
          <a:p>
            <a:pPr marL="914400" marR="0" lvl="1" indent="-342900" algn="l" rtl="0">
              <a:lnSpc>
                <a:spcPct val="100000"/>
              </a:lnSpc>
              <a:spcBef>
                <a:spcPts val="640"/>
              </a:spcBef>
              <a:spcAft>
                <a:spcPts val="0"/>
              </a:spcAft>
              <a:buSzPts val="1800"/>
              <a:buFont typeface="Tahoma"/>
              <a:buChar char="○"/>
            </a:pPr>
            <a:r>
              <a:rPr lang="en-US" sz="1800">
                <a:latin typeface="Tahoma"/>
                <a:ea typeface="Tahoma"/>
                <a:cs typeface="Tahoma"/>
                <a:sym typeface="Tahoma"/>
              </a:rPr>
              <a:t>Such board may pay from the public school funds, as other school expenses are paid, the expenses of...directing, supervising, and coaching the pupil-activity programs in athletics.</a:t>
            </a:r>
            <a:endParaRPr sz="1800">
              <a:latin typeface="Tahoma"/>
              <a:ea typeface="Tahoma"/>
              <a:cs typeface="Tahoma"/>
              <a:sym typeface="Tahoma"/>
            </a:endParaRPr>
          </a:p>
          <a:p>
            <a:pPr marL="285750" marR="0" lvl="0" indent="-171450" algn="l" rtl="0">
              <a:lnSpc>
                <a:spcPct val="100000"/>
              </a:lnSpc>
              <a:spcBef>
                <a:spcPts val="640"/>
              </a:spcBef>
              <a:spcAft>
                <a:spcPts val="0"/>
              </a:spcAft>
              <a:buClr>
                <a:srgbClr val="888888"/>
              </a:buClr>
              <a:buSzPts val="1800"/>
              <a:buFont typeface="Arial"/>
              <a:buNone/>
            </a:pPr>
            <a:endParaRPr sz="1800" b="0" i="0" u="none" strike="noStrike" cap="none">
              <a:solidFill>
                <a:srgbClr val="000000"/>
              </a:solidFill>
              <a:latin typeface="Tahoma"/>
              <a:ea typeface="Tahoma"/>
              <a:cs typeface="Tahoma"/>
              <a:sym typeface="Tahoma"/>
            </a:endParaRPr>
          </a:p>
          <a:p>
            <a:pPr marL="285750" marR="0" lvl="0" indent="-171450" algn="l" rtl="0">
              <a:lnSpc>
                <a:spcPct val="100000"/>
              </a:lnSpc>
              <a:spcBef>
                <a:spcPts val="640"/>
              </a:spcBef>
              <a:spcAft>
                <a:spcPts val="0"/>
              </a:spcAft>
              <a:buClr>
                <a:srgbClr val="888888"/>
              </a:buClr>
              <a:buSzPts val="1800"/>
              <a:buFont typeface="Arial"/>
              <a:buNone/>
            </a:pPr>
            <a:endParaRPr sz="1800" b="0" i="0" u="none" strike="noStrike" cap="none">
              <a:solidFill>
                <a:srgbClr val="000000"/>
              </a:solidFill>
              <a:latin typeface="Tahoma"/>
              <a:ea typeface="Tahoma"/>
              <a:cs typeface="Tahoma"/>
              <a:sym typeface="Tahoma"/>
            </a:endParaRPr>
          </a:p>
          <a:p>
            <a:pPr marL="285750" marR="0" lvl="0" indent="-171450" algn="l" rtl="0">
              <a:lnSpc>
                <a:spcPct val="100000"/>
              </a:lnSpc>
              <a:spcBef>
                <a:spcPts val="640"/>
              </a:spcBef>
              <a:spcAft>
                <a:spcPts val="0"/>
              </a:spcAft>
              <a:buClr>
                <a:srgbClr val="888888"/>
              </a:buClr>
              <a:buSzPts val="1800"/>
              <a:buFont typeface="Arial"/>
              <a:buNone/>
            </a:pPr>
            <a:endParaRPr sz="1800" b="0" i="0" u="none" strike="noStrike" cap="none">
              <a:solidFill>
                <a:srgbClr val="000000"/>
              </a:solidFill>
              <a:latin typeface="Tahoma"/>
              <a:ea typeface="Tahoma"/>
              <a:cs typeface="Tahoma"/>
              <a:sym typeface="Tahoma"/>
            </a:endParaRPr>
          </a:p>
          <a:p>
            <a:pPr marL="342900" marR="0" lvl="0" indent="-215900" algn="l" rtl="0">
              <a:lnSpc>
                <a:spcPct val="100000"/>
              </a:lnSpc>
              <a:spcBef>
                <a:spcPts val="640"/>
              </a:spcBef>
              <a:spcAft>
                <a:spcPts val="0"/>
              </a:spcAft>
              <a:buClr>
                <a:srgbClr val="888888"/>
              </a:buClr>
              <a:buSzPts val="2000"/>
              <a:buFont typeface="Arial"/>
              <a:buNone/>
            </a:pPr>
            <a:endParaRPr sz="2000" b="0" i="0" u="none" strike="noStrike" cap="none">
              <a:solidFill>
                <a:srgbClr val="000000"/>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11"/>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82" name="Google Shape;82;p11"/>
          <p:cNvSpPr txBox="1"/>
          <p:nvPr/>
        </p:nvSpPr>
        <p:spPr>
          <a:xfrm>
            <a:off x="152400" y="533399"/>
            <a:ext cx="8839200" cy="60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i="0" u="none" strike="noStrike" cap="none">
                <a:solidFill>
                  <a:srgbClr val="006600"/>
                </a:solidFill>
                <a:latin typeface="Tahoma"/>
                <a:ea typeface="Tahoma"/>
                <a:cs typeface="Tahoma"/>
                <a:sym typeface="Tahoma"/>
              </a:rPr>
              <a:t>Strongsville City Schools</a:t>
            </a:r>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83" name="Google Shape;83;p11"/>
          <p:cNvSpPr txBox="1"/>
          <p:nvPr/>
        </p:nvSpPr>
        <p:spPr>
          <a:xfrm>
            <a:off x="301752" y="2971800"/>
            <a:ext cx="8503800" cy="914400"/>
          </a:xfrm>
          <a:prstGeom prst="rect">
            <a:avLst/>
          </a:prstGeom>
          <a:solidFill>
            <a:schemeClr val="dk1"/>
          </a:solid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rgbClr val="888888"/>
              </a:buClr>
              <a:buSzPts val="3200"/>
              <a:buFont typeface="Arial"/>
              <a:buChar char="•"/>
            </a:pPr>
            <a:r>
              <a:rPr lang="en-US" sz="3200">
                <a:solidFill>
                  <a:schemeClr val="lt1"/>
                </a:solidFill>
                <a:latin typeface="Tahoma"/>
                <a:ea typeface="Tahoma"/>
                <a:cs typeface="Tahoma"/>
                <a:sym typeface="Tahoma"/>
              </a:rPr>
              <a:t>Athletic Department</a:t>
            </a:r>
            <a:r>
              <a:rPr lang="en-US" sz="3200" b="0" i="0" u="none" strike="noStrike" cap="none">
                <a:solidFill>
                  <a:schemeClr val="lt1"/>
                </a:solidFill>
                <a:latin typeface="Tahoma"/>
                <a:ea typeface="Tahoma"/>
                <a:cs typeface="Tahoma"/>
                <a:sym typeface="Tahoma"/>
              </a:rPr>
              <a:t> Revenues</a:t>
            </a:r>
            <a:endParaRPr sz="3200" b="0" i="0" u="none" strike="noStrike" cap="none">
              <a:solidFill>
                <a:schemeClr val="lt1"/>
              </a:solidFill>
              <a:latin typeface="Tahoma"/>
              <a:ea typeface="Tahoma"/>
              <a:cs typeface="Tahoma"/>
              <a:sym typeface="Tahoma"/>
            </a:endParaRPr>
          </a:p>
        </p:txBody>
      </p:sp>
      <p:sp>
        <p:nvSpPr>
          <p:cNvPr id="84" name="Google Shape;84;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2"/>
          <p:cNvSpPr/>
          <p:nvPr/>
        </p:nvSpPr>
        <p:spPr>
          <a:xfrm>
            <a:off x="0" y="0"/>
            <a:ext cx="9144000" cy="533399"/>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12"/>
          <p:cNvSpPr/>
          <p:nvPr/>
        </p:nvSpPr>
        <p:spPr>
          <a:xfrm>
            <a:off x="0" y="6327648"/>
            <a:ext cx="9144000" cy="530351"/>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91" name="Google Shape;91;p12"/>
          <p:cNvSpPr txBox="1"/>
          <p:nvPr/>
        </p:nvSpPr>
        <p:spPr>
          <a:xfrm>
            <a:off x="152400" y="562101"/>
            <a:ext cx="8839199" cy="8382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Athletic Department Revenues</a:t>
            </a:r>
            <a:endParaRPr/>
          </a:p>
          <a:p>
            <a:pPr marL="0" marR="0" lvl="0" indent="0" algn="ctr" rtl="0">
              <a:lnSpc>
                <a:spcPct val="100000"/>
              </a:lnSpc>
              <a:spcBef>
                <a:spcPts val="0"/>
              </a:spcBef>
              <a:spcAft>
                <a:spcPts val="0"/>
              </a:spcAft>
              <a:buClr>
                <a:srgbClr val="006600"/>
              </a:buClr>
              <a:buSzPts val="500"/>
              <a:buFont typeface="Tahoma"/>
              <a:buNone/>
            </a:pPr>
            <a:endParaRPr sz="2000" b="1" i="0" u="none" strike="noStrike" cap="none">
              <a:solidFill>
                <a:srgbClr val="0066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92" name="Google Shape;92;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4</a:t>
            </a:fld>
            <a:endParaRPr/>
          </a:p>
        </p:txBody>
      </p:sp>
      <p:pic>
        <p:nvPicPr>
          <p:cNvPr id="93" name="Google Shape;93;p12" title="Points scored"/>
          <p:cNvPicPr preferRelativeResize="0"/>
          <p:nvPr/>
        </p:nvPicPr>
        <p:blipFill rotWithShape="1">
          <a:blip r:embed="rId3">
            <a:alphaModFix/>
          </a:blip>
          <a:srcRect r="-1729" b="-796"/>
          <a:stretch/>
        </p:blipFill>
        <p:spPr>
          <a:xfrm>
            <a:off x="1383925" y="1340175"/>
            <a:ext cx="6835800" cy="4188137"/>
          </a:xfrm>
          <a:prstGeom prst="rect">
            <a:avLst/>
          </a:prstGeom>
          <a:noFill/>
          <a:ln>
            <a:noFill/>
          </a:ln>
        </p:spPr>
      </p:pic>
      <p:sp>
        <p:nvSpPr>
          <p:cNvPr id="94" name="Google Shape;94;p12"/>
          <p:cNvSpPr txBox="1"/>
          <p:nvPr/>
        </p:nvSpPr>
        <p:spPr>
          <a:xfrm>
            <a:off x="404575" y="5318650"/>
            <a:ext cx="744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i="1"/>
              <a:t>Note: Data is for the FY 18-19 school year as it represents the last full school year.</a:t>
            </a:r>
            <a:endParaRPr b="1"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13"/>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101" name="Google Shape;101;p13"/>
          <p:cNvSpPr txBox="1"/>
          <p:nvPr/>
        </p:nvSpPr>
        <p:spPr>
          <a:xfrm>
            <a:off x="152400" y="562101"/>
            <a:ext cx="88392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Athletic Department Revenues</a:t>
            </a:r>
            <a:endParaRPr/>
          </a:p>
          <a:p>
            <a:pPr marL="0" marR="0" lvl="0" indent="0" algn="ctr" rtl="0">
              <a:lnSpc>
                <a:spcPct val="100000"/>
              </a:lnSpc>
              <a:spcBef>
                <a:spcPts val="0"/>
              </a:spcBef>
              <a:spcAft>
                <a:spcPts val="0"/>
              </a:spcAft>
              <a:buClr>
                <a:srgbClr val="006600"/>
              </a:buClr>
              <a:buSzPts val="500"/>
              <a:buFont typeface="Tahoma"/>
              <a:buNone/>
            </a:pPr>
            <a:r>
              <a:rPr lang="en-US" sz="2000" b="1">
                <a:solidFill>
                  <a:srgbClr val="006600"/>
                </a:solidFill>
                <a:latin typeface="Tahoma"/>
                <a:ea typeface="Tahoma"/>
                <a:cs typeface="Tahoma"/>
                <a:sym typeface="Tahoma"/>
              </a:rPr>
              <a:t>All Revenues</a:t>
            </a:r>
            <a:endParaRPr sz="2000" b="1" i="0" u="none" strike="noStrike" cap="none">
              <a:solidFill>
                <a:srgbClr val="0066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102" name="Google Shape;102;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5</a:t>
            </a:fld>
            <a:endParaRPr/>
          </a:p>
        </p:txBody>
      </p:sp>
      <p:pic>
        <p:nvPicPr>
          <p:cNvPr id="103" name="Google Shape;103;p13" title="Points scored"/>
          <p:cNvPicPr preferRelativeResize="0"/>
          <p:nvPr/>
        </p:nvPicPr>
        <p:blipFill>
          <a:blip r:embed="rId3">
            <a:alphaModFix/>
          </a:blip>
          <a:stretch>
            <a:fillRect/>
          </a:stretch>
        </p:blipFill>
        <p:spPr>
          <a:xfrm>
            <a:off x="834088" y="1493501"/>
            <a:ext cx="7475817" cy="46225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p:nvPr/>
        </p:nvSpPr>
        <p:spPr>
          <a:xfrm>
            <a:off x="0" y="0"/>
            <a:ext cx="9144000" cy="533399"/>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14"/>
          <p:cNvSpPr/>
          <p:nvPr/>
        </p:nvSpPr>
        <p:spPr>
          <a:xfrm>
            <a:off x="0" y="6327648"/>
            <a:ext cx="9144000" cy="530351"/>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110" name="Google Shape;110;p14"/>
          <p:cNvSpPr txBox="1"/>
          <p:nvPr/>
        </p:nvSpPr>
        <p:spPr>
          <a:xfrm>
            <a:off x="152400" y="562101"/>
            <a:ext cx="8839199" cy="8382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Athletic Department Revenues</a:t>
            </a:r>
            <a:endParaRPr/>
          </a:p>
          <a:p>
            <a:pPr marL="0" marR="0" lvl="0" indent="0" algn="ctr" rtl="0">
              <a:lnSpc>
                <a:spcPct val="100000"/>
              </a:lnSpc>
              <a:spcBef>
                <a:spcPts val="0"/>
              </a:spcBef>
              <a:spcAft>
                <a:spcPts val="0"/>
              </a:spcAft>
              <a:buClr>
                <a:srgbClr val="006600"/>
              </a:buClr>
              <a:buSzPts val="500"/>
              <a:buFont typeface="Tahoma"/>
              <a:buNone/>
            </a:pPr>
            <a:r>
              <a:rPr lang="en-US" sz="2000" b="1">
                <a:solidFill>
                  <a:srgbClr val="006600"/>
                </a:solidFill>
                <a:latin typeface="Tahoma"/>
                <a:ea typeface="Tahoma"/>
                <a:cs typeface="Tahoma"/>
                <a:sym typeface="Tahoma"/>
              </a:rPr>
              <a:t>Ticket Revenues</a:t>
            </a:r>
            <a:endParaRPr sz="2000" b="1" i="0" u="none" strike="noStrike" cap="none">
              <a:solidFill>
                <a:srgbClr val="0066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111" name="Google Shape;111;p1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6</a:t>
            </a:fld>
            <a:endParaRPr/>
          </a:p>
        </p:txBody>
      </p:sp>
      <p:pic>
        <p:nvPicPr>
          <p:cNvPr id="112" name="Google Shape;112;p14" title="Points scored"/>
          <p:cNvPicPr preferRelativeResize="0"/>
          <p:nvPr/>
        </p:nvPicPr>
        <p:blipFill>
          <a:blip r:embed="rId3">
            <a:alphaModFix/>
          </a:blip>
          <a:stretch>
            <a:fillRect/>
          </a:stretch>
        </p:blipFill>
        <p:spPr>
          <a:xfrm>
            <a:off x="764175" y="1429002"/>
            <a:ext cx="7475817" cy="46225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15"/>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119" name="Google Shape;119;p15"/>
          <p:cNvSpPr txBox="1"/>
          <p:nvPr/>
        </p:nvSpPr>
        <p:spPr>
          <a:xfrm>
            <a:off x="152400" y="562101"/>
            <a:ext cx="88392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Athletic Department Revenues</a:t>
            </a:r>
            <a:endParaRPr/>
          </a:p>
          <a:p>
            <a:pPr marL="0" marR="0" lvl="0" indent="0" algn="ctr" rtl="0">
              <a:lnSpc>
                <a:spcPct val="100000"/>
              </a:lnSpc>
              <a:spcBef>
                <a:spcPts val="0"/>
              </a:spcBef>
              <a:spcAft>
                <a:spcPts val="0"/>
              </a:spcAft>
              <a:buClr>
                <a:srgbClr val="006600"/>
              </a:buClr>
              <a:buSzPts val="500"/>
              <a:buFont typeface="Tahoma"/>
              <a:buNone/>
            </a:pPr>
            <a:r>
              <a:rPr lang="en-US" sz="2000" b="1">
                <a:solidFill>
                  <a:srgbClr val="006600"/>
                </a:solidFill>
                <a:latin typeface="Tahoma"/>
                <a:ea typeface="Tahoma"/>
                <a:cs typeface="Tahoma"/>
                <a:sym typeface="Tahoma"/>
              </a:rPr>
              <a:t>Ticket Revenues - By Sport</a:t>
            </a:r>
            <a:endParaRPr sz="2000" b="1" i="0" u="none" strike="noStrike" cap="none">
              <a:solidFill>
                <a:srgbClr val="0066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120" name="Google Shape;120;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7</a:t>
            </a:fld>
            <a:endParaRPr/>
          </a:p>
        </p:txBody>
      </p:sp>
      <p:pic>
        <p:nvPicPr>
          <p:cNvPr id="121" name="Google Shape;121;p15" title="Points scored"/>
          <p:cNvPicPr preferRelativeResize="0"/>
          <p:nvPr/>
        </p:nvPicPr>
        <p:blipFill>
          <a:blip r:embed="rId3">
            <a:alphaModFix/>
          </a:blip>
          <a:stretch>
            <a:fillRect/>
          </a:stretch>
        </p:blipFill>
        <p:spPr>
          <a:xfrm>
            <a:off x="882600" y="1429000"/>
            <a:ext cx="7001625" cy="4329349"/>
          </a:xfrm>
          <a:prstGeom prst="rect">
            <a:avLst/>
          </a:prstGeom>
          <a:noFill/>
          <a:ln>
            <a:noFill/>
          </a:ln>
        </p:spPr>
      </p:pic>
      <p:sp>
        <p:nvSpPr>
          <p:cNvPr id="122" name="Google Shape;122;p15"/>
          <p:cNvSpPr txBox="1"/>
          <p:nvPr/>
        </p:nvSpPr>
        <p:spPr>
          <a:xfrm>
            <a:off x="394725" y="5758350"/>
            <a:ext cx="744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i="1"/>
              <a:t>Note: Data is for the FY 18-19 school year as it represents the last full school year.</a:t>
            </a:r>
            <a:endParaRPr b="1"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16"/>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129" name="Google Shape;129;p16"/>
          <p:cNvSpPr txBox="1"/>
          <p:nvPr/>
        </p:nvSpPr>
        <p:spPr>
          <a:xfrm>
            <a:off x="152400" y="562101"/>
            <a:ext cx="8839200" cy="83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a:solidFill>
                  <a:srgbClr val="006600"/>
                </a:solidFill>
                <a:latin typeface="Tahoma"/>
                <a:ea typeface="Tahoma"/>
                <a:cs typeface="Tahoma"/>
                <a:sym typeface="Tahoma"/>
              </a:rPr>
              <a:t>Athletic Department Revenues</a:t>
            </a:r>
            <a:endParaRPr/>
          </a:p>
          <a:p>
            <a:pPr marL="0" marR="0" lvl="0" indent="0" algn="ctr" rtl="0">
              <a:lnSpc>
                <a:spcPct val="100000"/>
              </a:lnSpc>
              <a:spcBef>
                <a:spcPts val="0"/>
              </a:spcBef>
              <a:spcAft>
                <a:spcPts val="0"/>
              </a:spcAft>
              <a:buClr>
                <a:srgbClr val="006600"/>
              </a:buClr>
              <a:buSzPts val="500"/>
              <a:buFont typeface="Tahoma"/>
              <a:buNone/>
            </a:pPr>
            <a:r>
              <a:rPr lang="en-US" sz="2000" b="1">
                <a:solidFill>
                  <a:srgbClr val="006600"/>
                </a:solidFill>
                <a:latin typeface="Tahoma"/>
                <a:ea typeface="Tahoma"/>
                <a:cs typeface="Tahoma"/>
                <a:sym typeface="Tahoma"/>
              </a:rPr>
              <a:t>Ticket Revenues - Football</a:t>
            </a:r>
            <a:endParaRPr sz="2000" b="1" i="0" u="none" strike="noStrike" cap="none">
              <a:solidFill>
                <a:srgbClr val="0066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130" name="Google Shape;130;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8</a:t>
            </a:fld>
            <a:endParaRPr/>
          </a:p>
        </p:txBody>
      </p:sp>
      <p:pic>
        <p:nvPicPr>
          <p:cNvPr id="131" name="Google Shape;131;p16" title="Points scored"/>
          <p:cNvPicPr preferRelativeResize="0"/>
          <p:nvPr/>
        </p:nvPicPr>
        <p:blipFill>
          <a:blip r:embed="rId3">
            <a:alphaModFix/>
          </a:blip>
          <a:stretch>
            <a:fillRect/>
          </a:stretch>
        </p:blipFill>
        <p:spPr>
          <a:xfrm>
            <a:off x="1117725" y="1396100"/>
            <a:ext cx="6908550" cy="4271794"/>
          </a:xfrm>
          <a:prstGeom prst="rect">
            <a:avLst/>
          </a:prstGeom>
          <a:noFill/>
          <a:ln>
            <a:noFill/>
          </a:ln>
        </p:spPr>
      </p:pic>
      <p:sp>
        <p:nvSpPr>
          <p:cNvPr id="132" name="Google Shape;132;p16"/>
          <p:cNvSpPr txBox="1"/>
          <p:nvPr/>
        </p:nvSpPr>
        <p:spPr>
          <a:xfrm>
            <a:off x="720350" y="5625375"/>
            <a:ext cx="7446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i="1"/>
              <a:t>Note: Football ticket revenues fluctuate based on home/away schedule and attendance turnout of visiting teams.  2021 was low due to COVID-19.</a:t>
            </a:r>
            <a:endParaRPr b="1"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p:nvPr/>
        </p:nvSpPr>
        <p:spPr>
          <a:xfrm>
            <a:off x="0" y="0"/>
            <a:ext cx="9144000" cy="533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17"/>
          <p:cNvSpPr/>
          <p:nvPr/>
        </p:nvSpPr>
        <p:spPr>
          <a:xfrm>
            <a:off x="0" y="6327648"/>
            <a:ext cx="9144000" cy="5304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6A50"/>
              </a:solidFill>
              <a:latin typeface="Calibri"/>
              <a:ea typeface="Calibri"/>
              <a:cs typeface="Calibri"/>
              <a:sym typeface="Calibri"/>
            </a:endParaRPr>
          </a:p>
        </p:txBody>
      </p:sp>
      <p:sp>
        <p:nvSpPr>
          <p:cNvPr id="139" name="Google Shape;139;p17"/>
          <p:cNvSpPr txBox="1"/>
          <p:nvPr/>
        </p:nvSpPr>
        <p:spPr>
          <a:xfrm>
            <a:off x="152400" y="533399"/>
            <a:ext cx="8839200" cy="60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6600"/>
              </a:buClr>
              <a:buSzPts val="800"/>
              <a:buFont typeface="Tahoma"/>
              <a:buNone/>
            </a:pPr>
            <a:r>
              <a:rPr lang="en-US" sz="3200" b="1" i="0" u="none" strike="noStrike" cap="none">
                <a:solidFill>
                  <a:srgbClr val="006600"/>
                </a:solidFill>
                <a:latin typeface="Tahoma"/>
                <a:ea typeface="Tahoma"/>
                <a:cs typeface="Tahoma"/>
                <a:sym typeface="Tahoma"/>
              </a:rPr>
              <a:t>Strongsville City Schools</a:t>
            </a:r>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800"/>
              <a:buFont typeface="Arial"/>
              <a:buNone/>
            </a:pPr>
            <a:endParaRPr sz="3200" b="1" i="0" u="none" strike="noStrike" cap="none">
              <a:solidFill>
                <a:schemeClr val="dk1"/>
              </a:solidFill>
              <a:latin typeface="Tahoma"/>
              <a:ea typeface="Tahoma"/>
              <a:cs typeface="Tahoma"/>
              <a:sym typeface="Tahoma"/>
            </a:endParaRPr>
          </a:p>
        </p:txBody>
      </p:sp>
      <p:sp>
        <p:nvSpPr>
          <p:cNvPr id="140" name="Google Shape;140;p17"/>
          <p:cNvSpPr txBox="1"/>
          <p:nvPr/>
        </p:nvSpPr>
        <p:spPr>
          <a:xfrm>
            <a:off x="301752" y="2971800"/>
            <a:ext cx="8503800" cy="914400"/>
          </a:xfrm>
          <a:prstGeom prst="rect">
            <a:avLst/>
          </a:prstGeom>
          <a:solidFill>
            <a:schemeClr val="dk1"/>
          </a:solid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rgbClr val="888888"/>
              </a:buClr>
              <a:buSzPts val="3200"/>
              <a:buFont typeface="Arial"/>
              <a:buChar char="•"/>
            </a:pPr>
            <a:r>
              <a:rPr lang="en-US" sz="3200">
                <a:solidFill>
                  <a:schemeClr val="lt1"/>
                </a:solidFill>
                <a:latin typeface="Tahoma"/>
                <a:ea typeface="Tahoma"/>
                <a:cs typeface="Tahoma"/>
                <a:sym typeface="Tahoma"/>
              </a:rPr>
              <a:t>Athletic Department</a:t>
            </a:r>
            <a:r>
              <a:rPr lang="en-US" sz="3200" b="0" i="0" u="none" strike="noStrike" cap="none">
                <a:solidFill>
                  <a:schemeClr val="lt1"/>
                </a:solidFill>
                <a:latin typeface="Tahoma"/>
                <a:ea typeface="Tahoma"/>
                <a:cs typeface="Tahoma"/>
                <a:sym typeface="Tahoma"/>
              </a:rPr>
              <a:t> </a:t>
            </a:r>
            <a:r>
              <a:rPr lang="en-US" sz="3200">
                <a:solidFill>
                  <a:schemeClr val="lt1"/>
                </a:solidFill>
                <a:latin typeface="Tahoma"/>
                <a:ea typeface="Tahoma"/>
                <a:cs typeface="Tahoma"/>
                <a:sym typeface="Tahoma"/>
              </a:rPr>
              <a:t>Expenditures</a:t>
            </a:r>
            <a:endParaRPr sz="3200" b="0" i="0" u="none" strike="noStrike" cap="none">
              <a:solidFill>
                <a:schemeClr val="lt1"/>
              </a:solidFill>
              <a:latin typeface="Tahoma"/>
              <a:ea typeface="Tahoma"/>
              <a:cs typeface="Tahoma"/>
              <a:sym typeface="Tahoma"/>
            </a:endParaRPr>
          </a:p>
        </p:txBody>
      </p:sp>
      <p:sp>
        <p:nvSpPr>
          <p:cNvPr id="141" name="Google Shape;141;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00"/>
              <a:buFont typeface="Calibri"/>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760</Words>
  <Application>Microsoft Office PowerPoint</Application>
  <PresentationFormat>On-screen Show (4:3)</PresentationFormat>
  <Paragraphs>167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Tahoma</vt:lpstr>
      <vt:lpstr>Arial</vt:lpstr>
      <vt:lpstr>Office Theme</vt:lpstr>
      <vt:lpstr>Strongsville City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Strongsville City Schools</dc:title>
  <dc:creator>Housum, Keith</dc:creator>
  <cp:lastModifiedBy>Housum, Keith</cp:lastModifiedBy>
  <cp:revision>1</cp:revision>
  <dcterms:modified xsi:type="dcterms:W3CDTF">2021-04-12T18:56:39Z</dcterms:modified>
</cp:coreProperties>
</file>